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1"/>
  </p:notesMasterIdLst>
  <p:handoutMasterIdLst>
    <p:handoutMasterId r:id="rId12"/>
  </p:handoutMasterIdLst>
  <p:sldIdLst>
    <p:sldId id="1120" r:id="rId2"/>
    <p:sldId id="2131" r:id="rId3"/>
    <p:sldId id="2132" r:id="rId4"/>
    <p:sldId id="2133" r:id="rId5"/>
    <p:sldId id="2119" r:id="rId6"/>
    <p:sldId id="2081" r:id="rId7"/>
    <p:sldId id="2135" r:id="rId8"/>
    <p:sldId id="2136" r:id="rId9"/>
    <p:sldId id="2137" r:id="rId10"/>
  </p:sldIdLst>
  <p:sldSz cx="8686800" cy="6400800"/>
  <p:notesSz cx="6997700" cy="9271000"/>
  <p:defaultTextStyle>
    <a:defPPr>
      <a:defRPr lang="en-US"/>
    </a:defPPr>
    <a:lvl1pPr algn="ctr" rtl="0" eaLnBrk="0" fontAlgn="base" hangingPunct="0">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99"/>
    <a:srgbClr val="FFFF99"/>
    <a:srgbClr val="009900"/>
    <a:srgbClr val="008000"/>
    <a:srgbClr val="339933"/>
    <a:srgbClr val="26C2FF"/>
    <a:srgbClr val="C9F9FF"/>
    <a:srgbClr val="41FF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920" y="-104"/>
      </p:cViewPr>
      <p:guideLst>
        <p:guide orient="horz" pos="2016"/>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557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idx="2"/>
          </p:nvPr>
        </p:nvSpPr>
        <p:spPr bwMode="auto">
          <a:xfrm>
            <a:off x="1306513" y="779463"/>
            <a:ext cx="4386262" cy="3232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1" name="Rectangle 3"/>
          <p:cNvSpPr>
            <a:spLocks noGrp="1" noChangeArrowheads="1"/>
          </p:cNvSpPr>
          <p:nvPr>
            <p:ph type="body" sz="quarter" idx="3"/>
          </p:nvPr>
        </p:nvSpPr>
        <p:spPr bwMode="auto">
          <a:xfrm>
            <a:off x="922338" y="4433888"/>
            <a:ext cx="5143500" cy="4122737"/>
          </a:xfrm>
          <a:prstGeom prst="rect">
            <a:avLst/>
          </a:prstGeom>
          <a:noFill/>
          <a:ln w="12700">
            <a:noFill/>
            <a:miter lim="800000"/>
            <a:headEnd/>
            <a:tailEnd/>
          </a:ln>
          <a:effectLst/>
        </p:spPr>
        <p:txBody>
          <a:bodyPr vert="horz" wrap="square" lIns="93489" tIns="45133" rIns="93489" bIns="4513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15392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5"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25" charset="0"/>
        <a:ea typeface="ＭＳ Ｐゴシック" pitchFamily="2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25" charset="0"/>
        <a:ea typeface="ＭＳ Ｐゴシック" pitchFamily="2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25" charset="0"/>
        <a:ea typeface="ＭＳ Ｐゴシック" pitchFamily="2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25" charset="0"/>
        <a:ea typeface="ＭＳ Ｐゴシック" pitchFamily="2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ChangeArrowheads="1" noTextEdit="1"/>
          </p:cNvSpPr>
          <p:nvPr>
            <p:ph type="sldImg"/>
          </p:nvPr>
        </p:nvSpPr>
        <p:spPr>
          <a:ln/>
        </p:spPr>
      </p:sp>
      <p:sp>
        <p:nvSpPr>
          <p:cNvPr id="61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baseline="0" dirty="0" smtClean="0">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=aPVLyB0Yc6I</a:t>
            </a:r>
            <a:endParaRPr lang="en-US" dirty="0"/>
          </a:p>
        </p:txBody>
      </p:sp>
    </p:spTree>
    <p:extLst>
      <p:ext uri="{BB962C8B-B14F-4D97-AF65-F5344CB8AC3E}">
        <p14:creationId xmlns:p14="http://schemas.microsoft.com/office/powerpoint/2010/main" val="1236136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PLAN_1140_v02. Changes to V1: matched lines to P-band lines in 1121_v01.</a:t>
            </a:r>
            <a:endParaRPr lang="en-US" sz="1200" dirty="0" smtClean="0">
              <a:latin typeface="Arial" charset="0"/>
              <a:ea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baseline="0" dirty="0" smtClean="0">
                <a:latin typeface="Times New Roman" charset="0"/>
                <a:ea typeface="ＭＳ Ｐゴシック" charset="0"/>
                <a:cs typeface="ＭＳ Ｐゴシック" charset="0"/>
              </a:rPr>
              <a:t>Rugged terrain and wide inlets characterize these lines. Soil moisture and vegetation ground truth sites from the National Parks Service Southwest Alaska Network (SWAN) are located throughout this region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baseline="0" dirty="0" smtClean="0">
                <a:latin typeface="Times New Roman" charset="0"/>
                <a:ea typeface="ＭＳ Ｐゴシック" charset="0"/>
                <a:cs typeface="ＭＳ Ｐゴシック" charset="0"/>
              </a:rPr>
              <a:t>A.  Another line sampling SWAN ground truth sites</a:t>
            </a:r>
          </a:p>
          <a:p>
            <a:pPr marL="228600" indent="-228600">
              <a:buAutoNum type="alphaUcPeriod" startAt="2"/>
            </a:pPr>
            <a:r>
              <a:rPr lang="en-US" baseline="0" dirty="0" smtClean="0">
                <a:latin typeface="Times New Roman" charset="0"/>
                <a:ea typeface="ＭＳ Ｐゴシック" charset="0"/>
                <a:cs typeface="ＭＳ Ｐゴシック" charset="0"/>
              </a:rPr>
              <a:t>Line failed during multiple acquisition attempts</a:t>
            </a:r>
          </a:p>
          <a:p>
            <a:pPr marL="228600" indent="-228600">
              <a:buAutoNum type="alphaUcPeriod" startAt="2"/>
            </a:pPr>
            <a:r>
              <a:rPr lang="en-US" baseline="0" dirty="0" smtClean="0">
                <a:latin typeface="Times New Roman" charset="0"/>
                <a:ea typeface="ＭＳ Ｐゴシック" charset="0"/>
                <a:cs typeface="ＭＳ Ｐゴシック" charset="0"/>
              </a:rPr>
              <a:t>This line covers multiple ground truth site clusters in Denali National Park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baseline="0" dirty="0" smtClean="0">
                <a:latin typeface="Times New Roman" charset="0"/>
                <a:ea typeface="ＭＳ Ｐゴシック" charset="0"/>
                <a:cs typeface="ＭＳ Ｐゴシック" charset="0"/>
              </a:rPr>
              <a:t>A&amp;B: these lines support multiple teams looking at the impact of the 2015 fires on tundra, carbon fluxes and wildlife. Ground penetrating radar measurements will be acquired over select ground sites here</a:t>
            </a:r>
          </a:p>
          <a:p>
            <a:r>
              <a:rPr lang="en-US" baseline="0" dirty="0" smtClean="0">
                <a:latin typeface="Times New Roman" charset="0"/>
                <a:ea typeface="ＭＳ Ｐゴシック" charset="0"/>
                <a:cs typeface="ＭＳ Ｐゴシック" charset="0"/>
              </a:rPr>
              <a:t>C. UAVSAR imagery will help characterize coastal </a:t>
            </a:r>
            <a:r>
              <a:rPr lang="en-US" baseline="0" dirty="0" err="1" smtClean="0">
                <a:latin typeface="Times New Roman" charset="0"/>
                <a:ea typeface="ＭＳ Ｐゴシック" charset="0"/>
                <a:cs typeface="ＭＳ Ｐゴシック" charset="0"/>
              </a:rPr>
              <a:t>weltands</a:t>
            </a:r>
            <a:r>
              <a:rPr lang="en-US" baseline="0" dirty="0" smtClean="0">
                <a:latin typeface="Times New Roman" charset="0"/>
                <a:ea typeface="ＭＳ Ｐゴシック" charset="0"/>
                <a:cs typeface="ＭＳ Ｐゴシック" charset="0"/>
              </a:rPr>
              <a:t> and critical waterfowl areas of the YK Delta</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png"/><Relationship Id="rId5" Type="http://schemas.openxmlformats.org/officeDocument/2006/relationships/image" Target="../media/image3.wmf"/><Relationship Id="rId1" Type="http://schemas.openxmlformats.org/officeDocument/2006/relationships/vmlDrawing" Target="../drawings/vmlDrawing2.v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1"/>
          <p:cNvSpPr>
            <a:spLocks noChangeArrowheads="1"/>
          </p:cNvSpPr>
          <p:nvPr/>
        </p:nvSpPr>
        <p:spPr bwMode="auto">
          <a:xfrm>
            <a:off x="0" y="0"/>
            <a:ext cx="8686800" cy="640080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 name="Line 5"/>
          <p:cNvSpPr>
            <a:spLocks noChangeShapeType="1"/>
          </p:cNvSpPr>
          <p:nvPr/>
        </p:nvSpPr>
        <p:spPr bwMode="auto">
          <a:xfrm>
            <a:off x="61913" y="990600"/>
            <a:ext cx="8567737" cy="0"/>
          </a:xfrm>
          <a:prstGeom prst="line">
            <a:avLst/>
          </a:prstGeom>
          <a:noFill/>
          <a:ln w="57150" cmpd="thinThick">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8"/>
          <p:cNvSpPr>
            <a:spLocks noChangeShapeType="1"/>
          </p:cNvSpPr>
          <p:nvPr userDrawn="1"/>
        </p:nvSpPr>
        <p:spPr bwMode="auto">
          <a:xfrm>
            <a:off x="0" y="5791200"/>
            <a:ext cx="8686800" cy="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6" name="Object 3"/>
          <p:cNvGraphicFramePr>
            <a:graphicFrameLocks noChangeAspect="1"/>
          </p:cNvGraphicFramePr>
          <p:nvPr userDrawn="1"/>
        </p:nvGraphicFramePr>
        <p:xfrm>
          <a:off x="76200" y="63500"/>
          <a:ext cx="687388" cy="622300"/>
        </p:xfrm>
        <a:graphic>
          <a:graphicData uri="http://schemas.openxmlformats.org/presentationml/2006/ole">
            <mc:AlternateContent xmlns:mc="http://schemas.openxmlformats.org/markup-compatibility/2006">
              <mc:Choice xmlns:v="urn:schemas-microsoft-com:vml" Requires="v">
                <p:oleObj spid="_x0000_s31830" name="Photo Editor Photo" r:id="rId3" imgW="1523810" imgH="1380952" progId="MSPhotoEd.3">
                  <p:embed/>
                </p:oleObj>
              </mc:Choice>
              <mc:Fallback>
                <p:oleObj name="Photo Editor Photo" r:id="rId3" imgW="1523810" imgH="138095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3500"/>
                        <a:ext cx="687388"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Rectangle 40"/>
          <p:cNvSpPr>
            <a:spLocks noChangeArrowheads="1"/>
          </p:cNvSpPr>
          <p:nvPr userDrawn="1"/>
        </p:nvSpPr>
        <p:spPr bwMode="auto">
          <a:xfrm>
            <a:off x="609600" y="1524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p>
            <a:pPr algn="l"/>
            <a:r>
              <a:rPr lang="en-US" sz="1000">
                <a:solidFill>
                  <a:schemeClr val="accent2"/>
                </a:solidFill>
                <a:latin typeface="Helvetica" charset="0"/>
              </a:rPr>
              <a:t>National Aeronautics and Space Administration</a:t>
            </a:r>
          </a:p>
          <a:p>
            <a:pPr algn="l"/>
            <a:r>
              <a:rPr lang="en-US" sz="1000" b="1">
                <a:solidFill>
                  <a:schemeClr val="accent2"/>
                </a:solidFill>
                <a:latin typeface="Helvetica" charset="0"/>
              </a:rPr>
              <a:t>Jet Propulsion Laboratory</a:t>
            </a:r>
          </a:p>
          <a:p>
            <a:pPr algn="l"/>
            <a:r>
              <a:rPr lang="en-US" sz="1000" b="1">
                <a:solidFill>
                  <a:schemeClr val="accent2"/>
                </a:solidFill>
                <a:latin typeface="Helvetica" charset="0"/>
              </a:rPr>
              <a:t>California Institute of Technology</a:t>
            </a:r>
          </a:p>
        </p:txBody>
      </p:sp>
      <p:pic>
        <p:nvPicPr>
          <p:cNvPr id="8" name="Picture 71"/>
          <p:cNvPicPr>
            <a:picLocks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7554913" y="5943600"/>
            <a:ext cx="9794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Rectangle 81"/>
          <p:cNvSpPr>
            <a:spLocks noChangeArrowheads="1"/>
          </p:cNvSpPr>
          <p:nvPr userDrawn="1"/>
        </p:nvSpPr>
        <p:spPr bwMode="auto">
          <a:xfrm>
            <a:off x="152400" y="6011863"/>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p>
            <a:pPr algn="l"/>
            <a:r>
              <a:rPr lang="en-US" sz="1000" b="1">
                <a:solidFill>
                  <a:schemeClr val="accent2"/>
                </a:solidFill>
                <a:latin typeface="Helvetica" charset="0"/>
              </a:rPr>
              <a:t>JPL Proprietary Information</a:t>
            </a:r>
          </a:p>
        </p:txBody>
      </p:sp>
      <p:sp>
        <p:nvSpPr>
          <p:cNvPr id="134210" name="Rectangle 66"/>
          <p:cNvSpPr>
            <a:spLocks noGrp="1" noChangeArrowheads="1"/>
          </p:cNvSpPr>
          <p:nvPr>
            <p:ph type="ctrTitle" sz="quarter"/>
          </p:nvPr>
        </p:nvSpPr>
        <p:spPr>
          <a:xfrm>
            <a:off x="2622550" y="309563"/>
            <a:ext cx="5105400" cy="762000"/>
          </a:xfrm>
          <a:prstGeom prst="rect">
            <a:avLst/>
          </a:prstGeom>
        </p:spPr>
        <p:txBody>
          <a:bodyPr/>
          <a:lstStyle>
            <a:lvl1pPr>
              <a:defRPr sz="1200" b="0"/>
            </a:lvl1pPr>
          </a:lstStyle>
          <a:p>
            <a:r>
              <a:rPr lang="en-US"/>
              <a:t>Click to edit Master title style</a:t>
            </a:r>
          </a:p>
        </p:txBody>
      </p:sp>
      <p:sp>
        <p:nvSpPr>
          <p:cNvPr id="2" name="Rectangle 1"/>
          <p:cNvSpPr/>
          <p:nvPr userDrawn="1"/>
        </p:nvSpPr>
        <p:spPr>
          <a:xfrm rot="18900000">
            <a:off x="1915415" y="2797054"/>
            <a:ext cx="5753660" cy="1200329"/>
          </a:xfrm>
          <a:prstGeom prst="rect">
            <a:avLst/>
          </a:prstGeom>
          <a:noFill/>
        </p:spPr>
        <p:txBody>
          <a:bodyPr wrap="square" lIns="91440" tIns="45720" rIns="91440" bIns="45720">
            <a:spAutoFit/>
          </a:bodyPr>
          <a:lstStyle/>
          <a:p>
            <a:pPr algn="ctr"/>
            <a:r>
              <a:rPr lang="en-US" sz="7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Preliminary</a:t>
            </a:r>
            <a:endParaRPr lang="en-US" sz="7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5143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1288"/>
            <a:ext cx="4948237" cy="620712"/>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93838"/>
            <a:ext cx="7816850" cy="42243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243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7613" y="325438"/>
            <a:ext cx="1954212" cy="539273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325438"/>
            <a:ext cx="5710238" cy="53927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0859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67"/>
          <p:cNvSpPr>
            <a:spLocks noGrp="1" noChangeArrowheads="1"/>
          </p:cNvSpPr>
          <p:nvPr>
            <p:ph type="title"/>
          </p:nvPr>
        </p:nvSpPr>
        <p:spPr bwMode="auto">
          <a:xfrm>
            <a:off x="1066801" y="141288"/>
            <a:ext cx="6400800" cy="620712"/>
          </a:xfrm>
          <a:prstGeom prst="rect">
            <a:avLst/>
          </a:prstGeom>
          <a:noFill/>
          <a:ln w="9525">
            <a:noFill/>
            <a:miter lim="800000"/>
            <a:headEnd/>
            <a:tailEnd/>
          </a:ln>
        </p:spPr>
        <p:txBody>
          <a:bodyPr/>
          <a:lstStyle/>
          <a:p>
            <a:pPr lvl="0"/>
            <a:r>
              <a:rPr lang="en-US" dirty="0"/>
              <a:t>Click to edit Master title style</a:t>
            </a:r>
          </a:p>
        </p:txBody>
      </p:sp>
      <p:sp>
        <p:nvSpPr>
          <p:cNvPr id="5" name="Content Placeholder 2"/>
          <p:cNvSpPr>
            <a:spLocks noGrp="1"/>
          </p:cNvSpPr>
          <p:nvPr>
            <p:ph idx="1"/>
          </p:nvPr>
        </p:nvSpPr>
        <p:spPr>
          <a:xfrm>
            <a:off x="457200" y="1143000"/>
            <a:ext cx="7816850" cy="4224337"/>
          </a:xfrm>
          <a:prstGeom prst="rect">
            <a:avLst/>
          </a:prstGeom>
        </p:spPr>
        <p:txBody>
          <a:bodyPr vert="horz"/>
          <a:lstStyle>
            <a:lvl1pPr marL="228600" indent="-228600">
              <a:defRPr sz="2000">
                <a:latin typeface="Arial"/>
                <a:cs typeface="Arial"/>
              </a:defRPr>
            </a:lvl1pPr>
            <a:lvl2pPr marL="457200" indent="-228600">
              <a:defRPr sz="2000">
                <a:latin typeface="Arial"/>
                <a:cs typeface="Arial"/>
              </a:defRPr>
            </a:lvl2pPr>
            <a:lvl3pPr marL="688975" indent="-215900">
              <a:defRPr sz="1800">
                <a:latin typeface="Arial"/>
                <a:cs typeface="Arial"/>
              </a:defRPr>
            </a:lvl3pPr>
            <a:lvl4pPr marL="974725" indent="-214313">
              <a:defRPr sz="1800">
                <a:latin typeface="Arial"/>
                <a:cs typeface="Arial"/>
              </a:defRPr>
            </a:lvl4pPr>
            <a:lvl5pPr marL="1203325" indent="-215900">
              <a:defRPr sz="18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49085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113213"/>
            <a:ext cx="7383463" cy="1271587"/>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2713038"/>
            <a:ext cx="7383463" cy="14001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1734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1288"/>
            <a:ext cx="4948237" cy="62071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34975" y="1493838"/>
            <a:ext cx="3832225" cy="4224337"/>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493838"/>
            <a:ext cx="3832225" cy="4224337"/>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4709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4975" y="255588"/>
            <a:ext cx="7816850" cy="10668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975" y="1433513"/>
            <a:ext cx="3836988" cy="5969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4975" y="2030413"/>
            <a:ext cx="3836988" cy="3687762"/>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3250" y="1433513"/>
            <a:ext cx="3838575" cy="5969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3250" y="2030413"/>
            <a:ext cx="3838575" cy="3687762"/>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9451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7"/>
          <p:cNvSpPr>
            <a:spLocks noGrp="1" noChangeArrowheads="1"/>
          </p:cNvSpPr>
          <p:nvPr>
            <p:ph type="title"/>
          </p:nvPr>
        </p:nvSpPr>
        <p:spPr bwMode="auto">
          <a:xfrm>
            <a:off x="1066801" y="141288"/>
            <a:ext cx="6400800" cy="620712"/>
          </a:xfrm>
          <a:prstGeom prst="rect">
            <a:avLst/>
          </a:prstGeom>
          <a:noFill/>
          <a:ln w="9525">
            <a:noFill/>
            <a:miter lim="800000"/>
            <a:headEnd/>
            <a:tailEnd/>
          </a:ln>
        </p:spPr>
        <p:txBody>
          <a:bodyPr/>
          <a:lstStyle/>
          <a:p>
            <a:pPr lvl="0"/>
            <a:r>
              <a:rPr lang="en-US" dirty="0"/>
              <a:t>Click to edit Master title style</a:t>
            </a:r>
          </a:p>
        </p:txBody>
      </p:sp>
    </p:spTree>
    <p:extLst>
      <p:ext uri="{BB962C8B-B14F-4D97-AF65-F5344CB8AC3E}">
        <p14:creationId xmlns:p14="http://schemas.microsoft.com/office/powerpoint/2010/main" val="33345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301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975" y="255588"/>
            <a:ext cx="2857500" cy="1084262"/>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395663" y="255588"/>
            <a:ext cx="4856162" cy="546258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975" y="1339850"/>
            <a:ext cx="2857500" cy="43783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737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3388" y="4479925"/>
            <a:ext cx="5211762" cy="53022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03388" y="571500"/>
            <a:ext cx="5211762" cy="3840163"/>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03388" y="5010150"/>
            <a:ext cx="5211762" cy="750888"/>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036377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png"/><Relationship Id="rId1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8686800" cy="640080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7" name="Line 14"/>
          <p:cNvSpPr>
            <a:spLocks noChangeShapeType="1"/>
          </p:cNvSpPr>
          <p:nvPr/>
        </p:nvSpPr>
        <p:spPr bwMode="auto">
          <a:xfrm>
            <a:off x="0" y="5943600"/>
            <a:ext cx="8686800" cy="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22"/>
          <p:cNvSpPr>
            <a:spLocks noChangeShapeType="1"/>
          </p:cNvSpPr>
          <p:nvPr/>
        </p:nvSpPr>
        <p:spPr bwMode="auto">
          <a:xfrm>
            <a:off x="0" y="914400"/>
            <a:ext cx="8686800" cy="0"/>
          </a:xfrm>
          <a:prstGeom prst="line">
            <a:avLst/>
          </a:prstGeom>
          <a:noFill/>
          <a:ln w="57150" cmpd="thinThick">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029" name="Object 2"/>
          <p:cNvGraphicFramePr>
            <a:graphicFrameLocks noChangeAspect="1"/>
          </p:cNvGraphicFramePr>
          <p:nvPr/>
        </p:nvGraphicFramePr>
        <p:xfrm>
          <a:off x="52388" y="95250"/>
          <a:ext cx="938212" cy="766763"/>
        </p:xfrm>
        <a:graphic>
          <a:graphicData uri="http://schemas.openxmlformats.org/presentationml/2006/ole">
            <mc:AlternateContent xmlns:mc="http://schemas.openxmlformats.org/markup-compatibility/2006">
              <mc:Choice xmlns:v="urn:schemas-microsoft-com:vml" Requires="v">
                <p:oleObj spid="_x0000_s1126" name="Photo Editor Photo" r:id="rId14" imgW="1523810" imgH="1380952" progId="MSPhotoEd.3">
                  <p:embed/>
                </p:oleObj>
              </mc:Choice>
              <mc:Fallback>
                <p:oleObj name="Photo Editor Photo" r:id="rId14" imgW="1523810" imgH="1380952" progId="MSPhotoEd.3">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l="6001" t="11919" r="6001" b="8607"/>
                      <a:stretch>
                        <a:fillRect/>
                      </a:stretch>
                    </p:blipFill>
                    <p:spPr bwMode="auto">
                      <a:xfrm>
                        <a:off x="52388" y="95250"/>
                        <a:ext cx="938212" cy="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30" name="Rectangle 67"/>
          <p:cNvSpPr>
            <a:spLocks noGrp="1" noChangeArrowheads="1"/>
          </p:cNvSpPr>
          <p:nvPr>
            <p:ph type="title"/>
          </p:nvPr>
        </p:nvSpPr>
        <p:spPr bwMode="auto">
          <a:xfrm>
            <a:off x="1066800" y="141288"/>
            <a:ext cx="5580856"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8" name="TextBox 17"/>
          <p:cNvSpPr txBox="1"/>
          <p:nvPr/>
        </p:nvSpPr>
        <p:spPr>
          <a:xfrm>
            <a:off x="7656513" y="533400"/>
            <a:ext cx="898525" cy="338138"/>
          </a:xfrm>
          <a:prstGeom prst="rect">
            <a:avLst/>
          </a:prstGeom>
          <a:noFill/>
        </p:spPr>
        <p:txBody>
          <a:bodyPr wrap="none">
            <a:spAutoFit/>
          </a:bodyPr>
          <a:lstStyle>
            <a:lvl1pPr>
              <a:defRPr sz="2000">
                <a:solidFill>
                  <a:schemeClr val="tx1"/>
                </a:solidFill>
                <a:latin typeface="Arial" charset="0"/>
                <a:ea typeface="ＭＳ Ｐゴシック" charset="0"/>
                <a:cs typeface="ＭＳ Ｐゴシック" charset="0"/>
              </a:defRPr>
            </a:lvl1pPr>
            <a:lvl2pPr marL="37931725" indent="-37474525">
              <a:defRPr sz="20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defRPr/>
            </a:pPr>
            <a:r>
              <a:rPr lang="en-US" sz="1600" b="1" smtClean="0">
                <a:solidFill>
                  <a:schemeClr val="bg1"/>
                </a:solidFill>
              </a:rPr>
              <a:t>CARVE</a:t>
            </a:r>
            <a:endParaRPr lang="en-US" b="1" smtClean="0">
              <a:solidFill>
                <a:schemeClr val="bg1"/>
              </a:solidFill>
            </a:endParaRPr>
          </a:p>
        </p:txBody>
      </p:sp>
      <p:sp>
        <p:nvSpPr>
          <p:cNvPr id="19" name="Text Box 53"/>
          <p:cNvSpPr txBox="1">
            <a:spLocks noChangeArrowheads="1"/>
          </p:cNvSpPr>
          <p:nvPr/>
        </p:nvSpPr>
        <p:spPr bwMode="auto">
          <a:xfrm>
            <a:off x="2514600" y="5962650"/>
            <a:ext cx="3671888" cy="352425"/>
          </a:xfrm>
          <a:prstGeom prst="rect">
            <a:avLst/>
          </a:prstGeom>
          <a:noFill/>
          <a:ln w="9525">
            <a:noFill/>
            <a:miter lim="800000"/>
            <a:headEnd/>
            <a:tailEnd/>
          </a:ln>
          <a:effectLst/>
        </p:spPr>
        <p:txBody>
          <a:bodyPr lIns="91428" tIns="45714" rIns="91428" bIns="45714">
            <a:spAutoFit/>
          </a:bodyPr>
          <a:lstStyle>
            <a:lvl1pPr>
              <a:defRPr sz="2000">
                <a:solidFill>
                  <a:schemeClr val="tx1"/>
                </a:solidFill>
                <a:latin typeface="Arial" charset="0"/>
                <a:ea typeface="ＭＳ Ｐゴシック" charset="0"/>
                <a:cs typeface="ＭＳ Ｐゴシック" charset="0"/>
              </a:defRPr>
            </a:lvl1pPr>
            <a:lvl2pPr marL="37931725" indent="-37474525">
              <a:defRPr sz="20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nSpc>
                <a:spcPts val="1000"/>
              </a:lnSpc>
              <a:defRPr/>
            </a:pPr>
            <a:r>
              <a:rPr lang="en-US" sz="1000" b="1" dirty="0" smtClean="0"/>
              <a:t>                                          </a:t>
            </a:r>
            <a:fld id="{31D23DA1-B6CF-ED46-A207-3CA7A46DEF5F}" type="slidenum">
              <a:rPr lang="en-US" sz="1000" b="1" smtClean="0"/>
              <a:pPr>
                <a:lnSpc>
                  <a:spcPts val="1000"/>
                </a:lnSpc>
                <a:defRPr/>
              </a:pPr>
              <a:t>‹#›</a:t>
            </a:fld>
            <a:r>
              <a:rPr lang="en-US" sz="1000" b="1" dirty="0" smtClean="0"/>
              <a:t>                                           </a:t>
            </a:r>
          </a:p>
          <a:p>
            <a:pPr>
              <a:lnSpc>
                <a:spcPts val="1000"/>
              </a:lnSpc>
              <a:defRPr/>
            </a:pPr>
            <a:r>
              <a:rPr lang="en-US" sz="1000" b="1" dirty="0" smtClean="0">
                <a:solidFill>
                  <a:srgbClr val="0000FF"/>
                </a:solidFill>
              </a:rPr>
              <a:t>Arctic Boreal Vulnerability Experiment</a:t>
            </a:r>
          </a:p>
        </p:txBody>
      </p:sp>
      <p:sp>
        <p:nvSpPr>
          <p:cNvPr id="20" name="Text Box 76"/>
          <p:cNvSpPr txBox="1">
            <a:spLocks noChangeArrowheads="1"/>
          </p:cNvSpPr>
          <p:nvPr/>
        </p:nvSpPr>
        <p:spPr bwMode="auto">
          <a:xfrm>
            <a:off x="6236593" y="6026444"/>
            <a:ext cx="2427287" cy="224836"/>
          </a:xfrm>
          <a:prstGeom prst="rect">
            <a:avLst/>
          </a:prstGeom>
          <a:noFill/>
          <a:ln w="9525">
            <a:noFill/>
            <a:miter lim="800000"/>
            <a:headEnd/>
            <a:tailEnd/>
          </a:ln>
          <a:effectLst/>
        </p:spPr>
        <p:txBody>
          <a:bodyPr lIns="91428" tIns="45714" rIns="91428" bIns="45714">
            <a:spAutoFit/>
          </a:bodyPr>
          <a:lstStyle>
            <a:lvl1pPr>
              <a:defRPr sz="2000">
                <a:solidFill>
                  <a:schemeClr val="tx1"/>
                </a:solidFill>
                <a:latin typeface="Arial" charset="0"/>
                <a:ea typeface="ＭＳ Ｐゴシック" charset="0"/>
                <a:cs typeface="ＭＳ Ｐゴシック" charset="0"/>
              </a:defRPr>
            </a:lvl1pPr>
            <a:lvl2pPr marL="37931725" indent="-37474525">
              <a:defRPr sz="20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nSpc>
                <a:spcPts val="1000"/>
              </a:lnSpc>
              <a:defRPr/>
            </a:pPr>
            <a:r>
              <a:rPr lang="en-US" sz="1000" dirty="0" smtClean="0"/>
              <a:t>UAVSAR Campaign #1/June 2017</a:t>
            </a:r>
          </a:p>
        </p:txBody>
      </p:sp>
      <p:sp>
        <p:nvSpPr>
          <p:cNvPr id="21" name="Text Box 76"/>
          <p:cNvSpPr txBox="1">
            <a:spLocks noChangeArrowheads="1"/>
          </p:cNvSpPr>
          <p:nvPr/>
        </p:nvSpPr>
        <p:spPr bwMode="auto">
          <a:xfrm>
            <a:off x="0" y="6026150"/>
            <a:ext cx="2514600" cy="225425"/>
          </a:xfrm>
          <a:prstGeom prst="rect">
            <a:avLst/>
          </a:prstGeom>
          <a:noFill/>
          <a:ln w="9525">
            <a:noFill/>
            <a:miter lim="800000"/>
            <a:headEnd/>
            <a:tailEnd/>
          </a:ln>
          <a:effectLst/>
        </p:spPr>
        <p:txBody>
          <a:bodyPr lIns="91428" tIns="45714" rIns="91428" bIns="45714">
            <a:spAutoFit/>
          </a:bodyPr>
          <a:lstStyle>
            <a:lvl1pPr>
              <a:defRPr sz="2000">
                <a:solidFill>
                  <a:schemeClr val="tx1"/>
                </a:solidFill>
                <a:latin typeface="Arial" charset="0"/>
                <a:ea typeface="ＭＳ Ｐゴシック" charset="0"/>
                <a:cs typeface="ＭＳ Ｐゴシック" charset="0"/>
              </a:defRPr>
            </a:lvl1pPr>
            <a:lvl2pPr marL="37931725" indent="-37474525">
              <a:defRPr sz="20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nSpc>
                <a:spcPts val="1000"/>
              </a:lnSpc>
              <a:defRPr/>
            </a:pPr>
            <a:r>
              <a:rPr lang="en-US" sz="1000" dirty="0" smtClean="0"/>
              <a:t>2017 ABoVE Airborne Campaign</a:t>
            </a:r>
          </a:p>
        </p:txBody>
      </p:sp>
      <p:pic>
        <p:nvPicPr>
          <p:cNvPr id="4" name="Picture 3" descr="ABoVE_Logo_large_blue.jp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599836" y="79921"/>
            <a:ext cx="2018029" cy="779941"/>
          </a:xfrm>
          <a:prstGeom prst="rect">
            <a:avLst/>
          </a:prstGeom>
        </p:spPr>
      </p:pic>
    </p:spTree>
  </p:cSld>
  <p:clrMap bg1="lt1" tx1="dk1" bg2="lt2" tx2="dk2" accent1="accent1" accent2="accent2" accent3="accent3" accent4="accent4" accent5="accent5" accent6="accent6" hlink="hlink" folHlink="folHlink"/>
  <p:sldLayoutIdLst>
    <p:sldLayoutId id="2147484035"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iming>
    <p:tnLst>
      <p:par>
        <p:cTn xmlns:p14="http://schemas.microsoft.com/office/powerpoint/2010/main" id="1" dur="indefinite" restart="never" nodeType="tmRoot"/>
      </p:par>
    </p:tnLst>
  </p:timing>
  <p:txStyles>
    <p:titleStyle>
      <a:lvl1pPr algn="ctr" defTabSz="862013" rtl="0" eaLnBrk="0" fontAlgn="base" hangingPunct="0">
        <a:spcBef>
          <a:spcPct val="0"/>
        </a:spcBef>
        <a:spcAft>
          <a:spcPct val="0"/>
        </a:spcAft>
        <a:defRPr sz="2400" b="1">
          <a:solidFill>
            <a:srgbClr val="0000FF"/>
          </a:solidFill>
          <a:latin typeface="+mj-lt"/>
          <a:ea typeface="ＭＳ Ｐゴシック" pitchFamily="-110" charset="-128"/>
          <a:cs typeface="ＭＳ Ｐゴシック" pitchFamily="-110" charset="-128"/>
        </a:defRPr>
      </a:lvl1pPr>
      <a:lvl2pPr algn="ctr" defTabSz="862013" rtl="0" eaLnBrk="0" fontAlgn="base" hangingPunct="0">
        <a:spcBef>
          <a:spcPct val="0"/>
        </a:spcBef>
        <a:spcAft>
          <a:spcPct val="0"/>
        </a:spcAft>
        <a:defRPr sz="2400" b="1">
          <a:solidFill>
            <a:srgbClr val="0000FF"/>
          </a:solidFill>
          <a:latin typeface="Arial" pitchFamily="25" charset="0"/>
          <a:ea typeface="ＭＳ Ｐゴシック" pitchFamily="-110" charset="-128"/>
          <a:cs typeface="ＭＳ Ｐゴシック" pitchFamily="-110" charset="-128"/>
        </a:defRPr>
      </a:lvl2pPr>
      <a:lvl3pPr algn="ctr" defTabSz="862013" rtl="0" eaLnBrk="0" fontAlgn="base" hangingPunct="0">
        <a:spcBef>
          <a:spcPct val="0"/>
        </a:spcBef>
        <a:spcAft>
          <a:spcPct val="0"/>
        </a:spcAft>
        <a:defRPr sz="2400" b="1">
          <a:solidFill>
            <a:srgbClr val="0000FF"/>
          </a:solidFill>
          <a:latin typeface="Arial" pitchFamily="25" charset="0"/>
          <a:ea typeface="ＭＳ Ｐゴシック" pitchFamily="-110" charset="-128"/>
          <a:cs typeface="ＭＳ Ｐゴシック" pitchFamily="-110" charset="-128"/>
        </a:defRPr>
      </a:lvl3pPr>
      <a:lvl4pPr algn="ctr" defTabSz="862013" rtl="0" eaLnBrk="0" fontAlgn="base" hangingPunct="0">
        <a:spcBef>
          <a:spcPct val="0"/>
        </a:spcBef>
        <a:spcAft>
          <a:spcPct val="0"/>
        </a:spcAft>
        <a:defRPr sz="2400" b="1">
          <a:solidFill>
            <a:srgbClr val="0000FF"/>
          </a:solidFill>
          <a:latin typeface="Arial" pitchFamily="25" charset="0"/>
          <a:ea typeface="ＭＳ Ｐゴシック" pitchFamily="-110" charset="-128"/>
          <a:cs typeface="ＭＳ Ｐゴシック" pitchFamily="-110" charset="-128"/>
        </a:defRPr>
      </a:lvl4pPr>
      <a:lvl5pPr algn="ctr" defTabSz="862013" rtl="0" eaLnBrk="0" fontAlgn="base" hangingPunct="0">
        <a:spcBef>
          <a:spcPct val="0"/>
        </a:spcBef>
        <a:spcAft>
          <a:spcPct val="0"/>
        </a:spcAft>
        <a:defRPr sz="2400" b="1">
          <a:solidFill>
            <a:srgbClr val="0000FF"/>
          </a:solidFill>
          <a:latin typeface="Arial" pitchFamily="25" charset="0"/>
          <a:ea typeface="ＭＳ Ｐゴシック" pitchFamily="-110" charset="-128"/>
          <a:cs typeface="ＭＳ Ｐゴシック" pitchFamily="-110" charset="-128"/>
        </a:defRPr>
      </a:lvl5pPr>
      <a:lvl6pPr marL="457200" algn="ctr" defTabSz="862013" rtl="0" eaLnBrk="0" fontAlgn="base" hangingPunct="0">
        <a:spcBef>
          <a:spcPct val="0"/>
        </a:spcBef>
        <a:spcAft>
          <a:spcPct val="0"/>
        </a:spcAft>
        <a:defRPr sz="2400" b="1">
          <a:solidFill>
            <a:schemeClr val="tx2"/>
          </a:solidFill>
          <a:latin typeface="Arial" pitchFamily="25" charset="0"/>
        </a:defRPr>
      </a:lvl6pPr>
      <a:lvl7pPr marL="914400" algn="ctr" defTabSz="862013" rtl="0" eaLnBrk="0" fontAlgn="base" hangingPunct="0">
        <a:spcBef>
          <a:spcPct val="0"/>
        </a:spcBef>
        <a:spcAft>
          <a:spcPct val="0"/>
        </a:spcAft>
        <a:defRPr sz="2400" b="1">
          <a:solidFill>
            <a:schemeClr val="tx2"/>
          </a:solidFill>
          <a:latin typeface="Arial" pitchFamily="25" charset="0"/>
        </a:defRPr>
      </a:lvl7pPr>
      <a:lvl8pPr marL="1371600" algn="ctr" defTabSz="862013" rtl="0" eaLnBrk="0" fontAlgn="base" hangingPunct="0">
        <a:spcBef>
          <a:spcPct val="0"/>
        </a:spcBef>
        <a:spcAft>
          <a:spcPct val="0"/>
        </a:spcAft>
        <a:defRPr sz="2400" b="1">
          <a:solidFill>
            <a:schemeClr val="tx2"/>
          </a:solidFill>
          <a:latin typeface="Arial" pitchFamily="25" charset="0"/>
        </a:defRPr>
      </a:lvl8pPr>
      <a:lvl9pPr marL="1828800" algn="ctr" defTabSz="862013" rtl="0" eaLnBrk="0" fontAlgn="base" hangingPunct="0">
        <a:spcBef>
          <a:spcPct val="0"/>
        </a:spcBef>
        <a:spcAft>
          <a:spcPct val="0"/>
        </a:spcAft>
        <a:defRPr sz="2400" b="1">
          <a:solidFill>
            <a:schemeClr val="tx2"/>
          </a:solidFill>
          <a:latin typeface="Arial" pitchFamily="25" charset="0"/>
        </a:defRPr>
      </a:lvl9pPr>
    </p:titleStyle>
    <p:bodyStyle>
      <a:lvl1pPr marL="323850" indent="-323850" algn="l" defTabSz="862013" rtl="0" eaLnBrk="0" fontAlgn="base" hangingPunct="0">
        <a:spcBef>
          <a:spcPct val="20000"/>
        </a:spcBef>
        <a:spcAft>
          <a:spcPct val="0"/>
        </a:spcAft>
        <a:buSzPct val="100000"/>
        <a:buChar char="•"/>
        <a:defRPr sz="3000">
          <a:solidFill>
            <a:schemeClr val="tx1"/>
          </a:solidFill>
          <a:latin typeface="+mn-lt"/>
          <a:ea typeface="ＭＳ Ｐゴシック" pitchFamily="-110" charset="-128"/>
          <a:cs typeface="ＭＳ Ｐゴシック" pitchFamily="-110" charset="-128"/>
        </a:defRPr>
      </a:lvl1pPr>
      <a:lvl2pPr marL="700088" indent="-242888" algn="l" defTabSz="862013" rtl="0" eaLnBrk="0" fontAlgn="base" hangingPunct="0">
        <a:spcBef>
          <a:spcPct val="20000"/>
        </a:spcBef>
        <a:spcAft>
          <a:spcPct val="0"/>
        </a:spcAft>
        <a:buSzPct val="100000"/>
        <a:buChar char="–"/>
        <a:defRPr sz="2600">
          <a:solidFill>
            <a:schemeClr val="tx1"/>
          </a:solidFill>
          <a:latin typeface="+mn-lt"/>
          <a:ea typeface="ＭＳ Ｐゴシック" pitchFamily="25" charset="-128"/>
        </a:defRPr>
      </a:lvl2pPr>
      <a:lvl3pPr marL="1077913" indent="-215900" algn="l" defTabSz="862013" rtl="0" eaLnBrk="0" fontAlgn="base" hangingPunct="0">
        <a:spcBef>
          <a:spcPct val="20000"/>
        </a:spcBef>
        <a:spcAft>
          <a:spcPct val="0"/>
        </a:spcAft>
        <a:buSzPct val="100000"/>
        <a:buChar char="•"/>
        <a:defRPr sz="2300">
          <a:solidFill>
            <a:schemeClr val="tx1"/>
          </a:solidFill>
          <a:latin typeface="+mn-lt"/>
          <a:ea typeface="ＭＳ Ｐゴシック" pitchFamily="25" charset="-128"/>
        </a:defRPr>
      </a:lvl3pPr>
      <a:lvl4pPr marL="1508125" indent="-214313"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4pPr>
      <a:lvl5pPr marL="19399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5pPr>
      <a:lvl6pPr marL="23971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6pPr>
      <a:lvl7pPr marL="28543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7pPr>
      <a:lvl8pPr marL="33115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8pPr>
      <a:lvl9pPr marL="37687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096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8686800" cy="6400800"/>
          </a:xfrm>
          <a:prstGeom prst="rect">
            <a:avLst/>
          </a:prstGeom>
        </p:spPr>
      </p:pic>
      <p:sp>
        <p:nvSpPr>
          <p:cNvPr id="5124" name="Rectangle 2"/>
          <p:cNvSpPr txBox="1">
            <a:spLocks noChangeArrowheads="1"/>
          </p:cNvSpPr>
          <p:nvPr/>
        </p:nvSpPr>
        <p:spPr bwMode="auto">
          <a:xfrm>
            <a:off x="-21655" y="0"/>
            <a:ext cx="870845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000">
                <a:solidFill>
                  <a:schemeClr val="tx1"/>
                </a:solidFill>
                <a:latin typeface="Arial" charset="0"/>
                <a:ea typeface="ＭＳ Ｐゴシック" charset="0"/>
                <a:cs typeface="ＭＳ Ｐゴシック" charset="0"/>
              </a:defRPr>
            </a:lvl1pPr>
            <a:lvl2pPr marL="742950" indent="-285750" defTabSz="457200">
              <a:defRPr sz="2000">
                <a:solidFill>
                  <a:schemeClr val="tx1"/>
                </a:solidFill>
                <a:latin typeface="Arial" charset="0"/>
                <a:ea typeface="ＭＳ Ｐゴシック" charset="0"/>
              </a:defRPr>
            </a:lvl2pPr>
            <a:lvl3pPr marL="1143000" indent="-228600" defTabSz="457200">
              <a:defRPr sz="2000">
                <a:solidFill>
                  <a:schemeClr val="tx1"/>
                </a:solidFill>
                <a:latin typeface="Arial" charset="0"/>
                <a:ea typeface="ＭＳ Ｐゴシック" charset="0"/>
              </a:defRPr>
            </a:lvl3pPr>
            <a:lvl4pPr marL="1600200" indent="-228600" defTabSz="457200">
              <a:defRPr sz="2000">
                <a:solidFill>
                  <a:schemeClr val="tx1"/>
                </a:solidFill>
                <a:latin typeface="Arial" charset="0"/>
                <a:ea typeface="ＭＳ Ｐゴシック" charset="0"/>
              </a:defRPr>
            </a:lvl4pPr>
            <a:lvl5pPr marL="2057400" indent="-228600" defTabSz="45720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2400" b="1" dirty="0" smtClean="0"/>
              <a:t>Arctic Boreal</a:t>
            </a:r>
            <a:r>
              <a:rPr lang="en-US" sz="2400" b="1" dirty="0"/>
              <a:t> </a:t>
            </a:r>
            <a:r>
              <a:rPr lang="en-US" sz="2400" b="1" dirty="0" smtClean="0"/>
              <a:t>Vulnerability Experiment (ABoVE)</a:t>
            </a:r>
            <a:endParaRPr lang="en-US" sz="2400" b="1" dirty="0"/>
          </a:p>
          <a:p>
            <a:pPr eaLnBrk="1" hangingPunct="1"/>
            <a:r>
              <a:rPr lang="en-US" sz="2400" b="1" dirty="0" smtClean="0">
                <a:solidFill>
                  <a:srgbClr val="000000"/>
                </a:solidFill>
              </a:rPr>
              <a:t>2017 ABoVE Airborne Campaign</a:t>
            </a:r>
          </a:p>
          <a:p>
            <a:pPr eaLnBrk="1" hangingPunct="1"/>
            <a:endParaRPr lang="en-US" sz="2400" b="1" dirty="0" smtClean="0">
              <a:solidFill>
                <a:schemeClr val="bg1"/>
              </a:solidFill>
            </a:endParaRPr>
          </a:p>
          <a:p>
            <a:pPr eaLnBrk="1" hangingPunct="1"/>
            <a:endParaRPr lang="en-US" sz="2400" b="1" dirty="0" smtClean="0">
              <a:solidFill>
                <a:schemeClr val="bg1"/>
              </a:solidFill>
            </a:endParaRPr>
          </a:p>
          <a:p>
            <a:pPr eaLnBrk="1" hangingPunct="1"/>
            <a:r>
              <a:rPr lang="en-US" sz="2400" b="1" dirty="0" smtClean="0"/>
              <a:t>16 June 2017 (DOY  167) </a:t>
            </a:r>
          </a:p>
          <a:p>
            <a:pPr eaLnBrk="1" hangingPunct="1"/>
            <a:r>
              <a:rPr lang="en-US" sz="2400" b="1" dirty="0" smtClean="0"/>
              <a:t>UAVSAR: Southwest Alaska</a:t>
            </a:r>
            <a:endParaRPr lang="en-US" b="1" dirty="0" smtClean="0">
              <a:solidFill>
                <a:schemeClr val="bg1"/>
              </a:solidFill>
            </a:endParaRPr>
          </a:p>
          <a:p>
            <a:pPr eaLnBrk="1" hangingPunct="1"/>
            <a:endParaRPr lang="en-US" b="1" dirty="0" smtClean="0">
              <a:solidFill>
                <a:schemeClr val="bg1"/>
              </a:solidFill>
            </a:endParaRPr>
          </a:p>
          <a:p>
            <a:pPr eaLnBrk="1" hangingPunct="1"/>
            <a:endParaRPr lang="en-US" b="1" dirty="0">
              <a:solidFill>
                <a:schemeClr val="bg1"/>
              </a:solidFill>
            </a:endParaRPr>
          </a:p>
          <a:p>
            <a:pPr eaLnBrk="1" hangingPunct="1"/>
            <a:endParaRPr lang="en-US" b="1" dirty="0" smtClean="0">
              <a:solidFill>
                <a:schemeClr val="bg1"/>
              </a:solidFill>
            </a:endParaRPr>
          </a:p>
          <a:p>
            <a:pPr eaLnBrk="1" hangingPunct="1"/>
            <a:endParaRPr lang="en-US" b="1" dirty="0">
              <a:solidFill>
                <a:schemeClr val="bg1"/>
              </a:solidFill>
            </a:endParaRPr>
          </a:p>
          <a:p>
            <a:pPr eaLnBrk="1" hangingPunct="1"/>
            <a:endParaRPr lang="en-US" b="1" dirty="0" smtClean="0">
              <a:solidFill>
                <a:schemeClr val="bg1"/>
              </a:solidFill>
            </a:endParaRPr>
          </a:p>
          <a:p>
            <a:pPr eaLnBrk="1" hangingPunct="1"/>
            <a:endParaRPr lang="en-US" b="1" dirty="0" smtClean="0">
              <a:solidFill>
                <a:schemeClr val="bg1"/>
              </a:solidFill>
            </a:endParaRPr>
          </a:p>
          <a:p>
            <a:pPr eaLnBrk="1" hangingPunct="1"/>
            <a:endParaRPr lang="en-US" b="1" dirty="0">
              <a:solidFill>
                <a:schemeClr val="bg1"/>
              </a:solidFill>
            </a:endParaRPr>
          </a:p>
          <a:p>
            <a:pPr eaLnBrk="1" hangingPunct="1"/>
            <a:r>
              <a:rPr lang="en-US" b="1" dirty="0" smtClean="0">
                <a:solidFill>
                  <a:schemeClr val="bg1"/>
                </a:solidFill>
              </a:rPr>
              <a:t>Charles Miller, Deputy Science Lead</a:t>
            </a:r>
          </a:p>
          <a:p>
            <a:pPr eaLnBrk="1" hangingPunct="1"/>
            <a:r>
              <a:rPr lang="en-US" b="1" dirty="0" smtClean="0">
                <a:solidFill>
                  <a:schemeClr val="bg1"/>
                </a:solidFill>
              </a:rPr>
              <a:t>Jet </a:t>
            </a:r>
            <a:r>
              <a:rPr lang="en-US" b="1" dirty="0">
                <a:solidFill>
                  <a:schemeClr val="bg1"/>
                </a:solidFill>
              </a:rPr>
              <a:t>Propulsion Laboratory, California Institute of Technology</a:t>
            </a:r>
          </a:p>
          <a:p>
            <a:pPr eaLnBrk="1" hangingPunct="1"/>
            <a:r>
              <a:rPr lang="en-US" b="1" dirty="0" smtClean="0">
                <a:solidFill>
                  <a:schemeClr val="bg1"/>
                </a:solidFill>
              </a:rPr>
              <a:t>and the ABoVE Science </a:t>
            </a:r>
            <a:r>
              <a:rPr lang="en-US" b="1" dirty="0">
                <a:solidFill>
                  <a:schemeClr val="bg1"/>
                </a:solidFill>
              </a:rPr>
              <a:t>Team</a:t>
            </a:r>
            <a:br>
              <a:rPr lang="en-US" b="1" dirty="0">
                <a:solidFill>
                  <a:schemeClr val="bg1"/>
                </a:solidFill>
              </a:rPr>
            </a:br>
            <a:r>
              <a:rPr lang="en-US" sz="1000" b="1" dirty="0">
                <a:solidFill>
                  <a:schemeClr val="bg1"/>
                </a:solidFill>
              </a:rPr>
              <a:t/>
            </a:r>
            <a:br>
              <a:rPr lang="en-US" sz="1000" b="1" dirty="0">
                <a:solidFill>
                  <a:schemeClr val="bg1"/>
                </a:solidFill>
              </a:rPr>
            </a:br>
            <a:r>
              <a:rPr lang="en-US" sz="1600" b="1" dirty="0" smtClean="0">
                <a:solidFill>
                  <a:schemeClr val="bg1"/>
                </a:solidFill>
              </a:rPr>
              <a:t>For Hank Margolis, Eric </a:t>
            </a:r>
            <a:r>
              <a:rPr lang="en-US" sz="1600" b="1" dirty="0" err="1" smtClean="0">
                <a:solidFill>
                  <a:schemeClr val="bg1"/>
                </a:solidFill>
              </a:rPr>
              <a:t>Kasichke</a:t>
            </a:r>
            <a:r>
              <a:rPr lang="en-US" sz="1600" b="1" dirty="0" smtClean="0">
                <a:solidFill>
                  <a:schemeClr val="bg1"/>
                </a:solidFill>
              </a:rPr>
              <a:t>, Bruce </a:t>
            </a:r>
            <a:r>
              <a:rPr lang="en-US" sz="1600" b="1" dirty="0" err="1" smtClean="0">
                <a:solidFill>
                  <a:schemeClr val="bg1"/>
                </a:solidFill>
              </a:rPr>
              <a:t>Tagg</a:t>
            </a:r>
            <a:r>
              <a:rPr lang="en-US" sz="1600" b="1" dirty="0" smtClean="0">
                <a:solidFill>
                  <a:schemeClr val="bg1"/>
                </a:solidFill>
              </a:rPr>
              <a:t> </a:t>
            </a:r>
          </a:p>
          <a:p>
            <a:pPr eaLnBrk="1" hangingPunct="1"/>
            <a:r>
              <a:rPr lang="en-US" sz="1600" b="1" dirty="0" smtClean="0">
                <a:solidFill>
                  <a:schemeClr val="bg1"/>
                </a:solidFill>
              </a:rPr>
              <a:t>NASA HQ</a:t>
            </a:r>
          </a:p>
          <a:p>
            <a:pPr eaLnBrk="1" hangingPunct="1"/>
            <a:r>
              <a:rPr lang="en-US" sz="1600" b="1" dirty="0" smtClean="0">
                <a:solidFill>
                  <a:schemeClr val="bg1"/>
                </a:solidFill>
              </a:rPr>
              <a:t>2017</a:t>
            </a:r>
            <a:endParaRPr lang="en-US" sz="24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alphaModFix amt="30000"/>
            <a:extLst>
              <a:ext uri="{28A0092B-C50C-407E-A947-70E740481C1C}">
                <a14:useLocalDpi xmlns:a14="http://schemas.microsoft.com/office/drawing/2010/main"/>
              </a:ext>
            </a:extLst>
          </a:blip>
          <a:srcRect/>
          <a:stretch/>
        </p:blipFill>
        <p:spPr>
          <a:xfrm>
            <a:off x="0" y="896144"/>
            <a:ext cx="8686800" cy="5147099"/>
          </a:xfrm>
          <a:prstGeom prst="rect">
            <a:avLst/>
          </a:prstGeom>
        </p:spPr>
      </p:pic>
      <p:sp>
        <p:nvSpPr>
          <p:cNvPr id="45057" name="Rectangle 2"/>
          <p:cNvSpPr>
            <a:spLocks noGrp="1" noChangeArrowheads="1"/>
          </p:cNvSpPr>
          <p:nvPr>
            <p:ph type="title"/>
          </p:nvPr>
        </p:nvSpPr>
        <p:spPr>
          <a:xfrm>
            <a:off x="815008" y="176064"/>
            <a:ext cx="5976664" cy="610840"/>
          </a:xfrm>
          <a:ln/>
        </p:spPr>
        <p:txBody>
          <a:bodyPr/>
          <a:lstStyle/>
          <a:p>
            <a:pPr eaLnBrk="1" hangingPunct="1"/>
            <a:r>
              <a:rPr lang="en-US" dirty="0">
                <a:solidFill>
                  <a:schemeClr val="accent2"/>
                </a:solidFill>
              </a:rPr>
              <a:t>16 June 2017/DOY 167 </a:t>
            </a:r>
            <a:br>
              <a:rPr lang="en-US" dirty="0">
                <a:solidFill>
                  <a:schemeClr val="accent2"/>
                </a:solidFill>
              </a:rPr>
            </a:br>
            <a:r>
              <a:rPr lang="en-US" dirty="0">
                <a:solidFill>
                  <a:schemeClr val="accent2"/>
                </a:solidFill>
              </a:rPr>
              <a:t>Southwest Alaska</a:t>
            </a:r>
          </a:p>
        </p:txBody>
      </p:sp>
      <p:sp>
        <p:nvSpPr>
          <p:cNvPr id="6" name="Content Placeholder 11"/>
          <p:cNvSpPr>
            <a:spLocks noGrp="1"/>
          </p:cNvSpPr>
          <p:nvPr>
            <p:ph idx="1"/>
          </p:nvPr>
        </p:nvSpPr>
        <p:spPr bwMode="auto">
          <a:xfrm>
            <a:off x="238944" y="1040160"/>
            <a:ext cx="8280920" cy="40324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nSpc>
                <a:spcPts val="1900"/>
              </a:lnSpc>
              <a:spcBef>
                <a:spcPct val="0"/>
              </a:spcBef>
              <a:spcAft>
                <a:spcPts val="900"/>
              </a:spcAft>
              <a:buNone/>
            </a:pPr>
            <a:r>
              <a:rPr lang="en-US" sz="1800" b="1" dirty="0" smtClean="0">
                <a:latin typeface="Arial" charset="0"/>
                <a:ea typeface="Calibri" charset="0"/>
              </a:rPr>
              <a:t>Daily Summary</a:t>
            </a:r>
            <a:r>
              <a:rPr lang="en-US" sz="1800" dirty="0" smtClean="0">
                <a:latin typeface="Arial" charset="0"/>
                <a:ea typeface="Calibri" charset="0"/>
              </a:rPr>
              <a:t>:</a:t>
            </a:r>
          </a:p>
          <a:p>
            <a:r>
              <a:rPr lang="en-US" sz="1800" b="1" dirty="0"/>
              <a:t>C-20A </a:t>
            </a:r>
            <a:r>
              <a:rPr lang="en-US" sz="1800" b="1" dirty="0" smtClean="0"/>
              <a:t>(N30502) UAVSAR </a:t>
            </a:r>
            <a:r>
              <a:rPr lang="en-US" sz="1800" b="1" dirty="0"/>
              <a:t>ABoVE CAMPAIGN (CANADA / ALASKA)</a:t>
            </a:r>
            <a:r>
              <a:rPr lang="en-US" sz="1800" b="1" i="1" dirty="0"/>
              <a:t> </a:t>
            </a:r>
            <a:endParaRPr lang="en-US" sz="1800" dirty="0" smtClean="0"/>
          </a:p>
          <a:p>
            <a:r>
              <a:rPr lang="en-US" sz="1800" dirty="0" smtClean="0"/>
              <a:t>REPORT </a:t>
            </a:r>
            <a:r>
              <a:rPr lang="en-US" sz="1800" dirty="0"/>
              <a:t>DATE:  </a:t>
            </a:r>
            <a:r>
              <a:rPr lang="en-US" sz="1800" dirty="0" smtClean="0"/>
              <a:t>16 June 2017</a:t>
            </a:r>
            <a:endParaRPr lang="en-US" sz="1800" dirty="0"/>
          </a:p>
          <a:p>
            <a:r>
              <a:rPr lang="en-US" sz="1800" dirty="0"/>
              <a:t>Current Status of Aircraft:  </a:t>
            </a:r>
            <a:r>
              <a:rPr lang="en-US" sz="1800" dirty="0" smtClean="0"/>
              <a:t>	</a:t>
            </a:r>
            <a:r>
              <a:rPr lang="en-US" sz="1800" b="1" dirty="0" smtClean="0">
                <a:solidFill>
                  <a:srgbClr val="008000"/>
                </a:solidFill>
              </a:rPr>
              <a:t>GREEN</a:t>
            </a:r>
            <a:endParaRPr lang="en-US" sz="1800" dirty="0">
              <a:solidFill>
                <a:srgbClr val="008000"/>
              </a:solidFill>
            </a:endParaRPr>
          </a:p>
          <a:p>
            <a:r>
              <a:rPr lang="en-US" sz="1800" dirty="0"/>
              <a:t>Current Status of SAR:  </a:t>
            </a:r>
            <a:r>
              <a:rPr lang="en-US" sz="1800" dirty="0" smtClean="0"/>
              <a:t>	</a:t>
            </a:r>
            <a:r>
              <a:rPr lang="en-US" sz="1800" b="1" dirty="0">
                <a:solidFill>
                  <a:srgbClr val="008000"/>
                </a:solidFill>
              </a:rPr>
              <a:t>GREEN</a:t>
            </a:r>
            <a:endParaRPr lang="en-US" sz="1800" dirty="0">
              <a:solidFill>
                <a:srgbClr val="FF6600"/>
              </a:solidFill>
            </a:endParaRPr>
          </a:p>
          <a:p>
            <a:r>
              <a:rPr lang="en-US" sz="1800" dirty="0"/>
              <a:t>Current Status of PPA:  </a:t>
            </a:r>
            <a:r>
              <a:rPr lang="en-US" sz="1800" dirty="0" smtClean="0"/>
              <a:t>	</a:t>
            </a:r>
            <a:r>
              <a:rPr lang="en-US" sz="1800" b="1" dirty="0" smtClean="0">
                <a:solidFill>
                  <a:srgbClr val="008000"/>
                </a:solidFill>
              </a:rPr>
              <a:t>GREEN</a:t>
            </a:r>
            <a:endParaRPr lang="en-US" sz="1800" dirty="0">
              <a:solidFill>
                <a:srgbClr val="008000"/>
              </a:solidFill>
            </a:endParaRPr>
          </a:p>
          <a:p>
            <a:r>
              <a:rPr lang="en-US" sz="1800" dirty="0"/>
              <a:t>Current Deployment Location:  Fairbanks, Alaska (PAFA</a:t>
            </a:r>
            <a:r>
              <a:rPr lang="en-US" sz="1800" dirty="0" smtClean="0"/>
              <a:t>)</a:t>
            </a:r>
          </a:p>
          <a:p>
            <a:r>
              <a:rPr lang="en-US" sz="1800" dirty="0" smtClean="0"/>
              <a:t>Crew:  </a:t>
            </a:r>
            <a:r>
              <a:rPr lang="en-US" sz="1800" dirty="0">
                <a:solidFill>
                  <a:prstClr val="black"/>
                </a:solidFill>
              </a:rPr>
              <a:t>Asher, Barry, Griffith, Choi, </a:t>
            </a:r>
            <a:r>
              <a:rPr lang="en-US" sz="1800" dirty="0" smtClean="0">
                <a:solidFill>
                  <a:prstClr val="black"/>
                </a:solidFill>
              </a:rPr>
              <a:t>T Miller</a:t>
            </a:r>
          </a:p>
          <a:p>
            <a:r>
              <a:rPr lang="en-US" sz="1800" dirty="0" smtClean="0">
                <a:latin typeface="Arial" charset="0"/>
                <a:ea typeface="Calibri" charset="0"/>
              </a:rPr>
              <a:t>Science </a:t>
            </a:r>
            <a:r>
              <a:rPr lang="en-US" sz="1800" dirty="0">
                <a:latin typeface="Arial" charset="0"/>
                <a:ea typeface="Calibri" charset="0"/>
              </a:rPr>
              <a:t>Coordinator: N </a:t>
            </a:r>
            <a:r>
              <a:rPr lang="en-US" sz="1800" dirty="0" smtClean="0">
                <a:latin typeface="Arial" charset="0"/>
                <a:ea typeface="Calibri" charset="0"/>
              </a:rPr>
              <a:t>Pinto</a:t>
            </a:r>
          </a:p>
          <a:p>
            <a:r>
              <a:rPr lang="en-US" sz="1800" dirty="0" smtClean="0">
                <a:latin typeface="Arial" charset="0"/>
                <a:ea typeface="Calibri" charset="0"/>
              </a:rPr>
              <a:t>Science </a:t>
            </a:r>
            <a:r>
              <a:rPr lang="en-US" sz="1800" dirty="0">
                <a:latin typeface="Arial" charset="0"/>
                <a:ea typeface="Calibri" charset="0"/>
              </a:rPr>
              <a:t>Lead: M </a:t>
            </a:r>
            <a:r>
              <a:rPr lang="en-US" sz="1800" dirty="0" err="1" smtClean="0">
                <a:latin typeface="Arial" charset="0"/>
                <a:ea typeface="Calibri" charset="0"/>
              </a:rPr>
              <a:t>Moghaddam</a:t>
            </a:r>
            <a:endParaRPr lang="en-US" sz="1800" dirty="0" smtClean="0">
              <a:latin typeface="Arial" charset="0"/>
              <a:ea typeface="Calibri" charset="0"/>
            </a:endParaRPr>
          </a:p>
          <a:p>
            <a:r>
              <a:rPr lang="en-US" sz="1800" dirty="0" smtClean="0">
                <a:latin typeface="Arial" charset="0"/>
                <a:ea typeface="Calibri" charset="0"/>
              </a:rPr>
              <a:t>Project </a:t>
            </a:r>
            <a:r>
              <a:rPr lang="en-US" sz="1800" dirty="0">
                <a:latin typeface="Arial" charset="0"/>
                <a:ea typeface="Calibri" charset="0"/>
              </a:rPr>
              <a:t>Manager: Y Lou</a:t>
            </a:r>
          </a:p>
          <a:p>
            <a:endParaRPr lang="en-US" sz="1800" dirty="0"/>
          </a:p>
          <a:p>
            <a:pPr marL="0" indent="0">
              <a:lnSpc>
                <a:spcPts val="1900"/>
              </a:lnSpc>
              <a:spcBef>
                <a:spcPct val="0"/>
              </a:spcBef>
              <a:spcAft>
                <a:spcPts val="900"/>
              </a:spcAft>
              <a:buNone/>
            </a:pPr>
            <a:endParaRPr lang="en-US" sz="800" b="1" dirty="0">
              <a:latin typeface="Arial" charset="0"/>
              <a:ea typeface="Calibri" charset="0"/>
            </a:endParaRPr>
          </a:p>
        </p:txBody>
      </p:sp>
    </p:spTree>
    <p:extLst>
      <p:ext uri="{BB962C8B-B14F-4D97-AF65-F5344CB8AC3E}">
        <p14:creationId xmlns:p14="http://schemas.microsoft.com/office/powerpoint/2010/main" val="40443373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alphaModFix amt="30000"/>
            <a:extLst>
              <a:ext uri="{28A0092B-C50C-407E-A947-70E740481C1C}">
                <a14:useLocalDpi xmlns:a14="http://schemas.microsoft.com/office/drawing/2010/main"/>
              </a:ext>
            </a:extLst>
          </a:blip>
          <a:srcRect/>
          <a:stretch/>
        </p:blipFill>
        <p:spPr>
          <a:xfrm>
            <a:off x="0" y="896144"/>
            <a:ext cx="8686800" cy="5147099"/>
          </a:xfrm>
          <a:prstGeom prst="rect">
            <a:avLst/>
          </a:prstGeom>
        </p:spPr>
      </p:pic>
      <p:sp>
        <p:nvSpPr>
          <p:cNvPr id="45057" name="Rectangle 2"/>
          <p:cNvSpPr>
            <a:spLocks noGrp="1" noChangeArrowheads="1"/>
          </p:cNvSpPr>
          <p:nvPr>
            <p:ph type="title"/>
          </p:nvPr>
        </p:nvSpPr>
        <p:spPr>
          <a:xfrm>
            <a:off x="815008" y="176064"/>
            <a:ext cx="5976664" cy="610840"/>
          </a:xfrm>
          <a:ln/>
        </p:spPr>
        <p:txBody>
          <a:bodyPr/>
          <a:lstStyle/>
          <a:p>
            <a:pPr eaLnBrk="1" hangingPunct="1"/>
            <a:r>
              <a:rPr lang="en-US" dirty="0">
                <a:solidFill>
                  <a:schemeClr val="accent2"/>
                </a:solidFill>
              </a:rPr>
              <a:t>16 June 2017/DOY 167 </a:t>
            </a:r>
            <a:br>
              <a:rPr lang="en-US" dirty="0">
                <a:solidFill>
                  <a:schemeClr val="accent2"/>
                </a:solidFill>
              </a:rPr>
            </a:br>
            <a:r>
              <a:rPr lang="en-US" dirty="0">
                <a:solidFill>
                  <a:schemeClr val="accent2"/>
                </a:solidFill>
              </a:rPr>
              <a:t>Southwest Alaska</a:t>
            </a:r>
          </a:p>
        </p:txBody>
      </p:sp>
      <p:sp>
        <p:nvSpPr>
          <p:cNvPr id="6" name="Content Placeholder 11"/>
          <p:cNvSpPr>
            <a:spLocks noGrp="1"/>
          </p:cNvSpPr>
          <p:nvPr>
            <p:ph idx="1"/>
          </p:nvPr>
        </p:nvSpPr>
        <p:spPr bwMode="auto">
          <a:xfrm>
            <a:off x="238944" y="1040160"/>
            <a:ext cx="8280920" cy="40324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nSpc>
                <a:spcPts val="1900"/>
              </a:lnSpc>
              <a:spcBef>
                <a:spcPct val="0"/>
              </a:spcBef>
              <a:spcAft>
                <a:spcPts val="900"/>
              </a:spcAft>
              <a:buNone/>
            </a:pPr>
            <a:r>
              <a:rPr lang="en-US" sz="1800" b="1" dirty="0" smtClean="0">
                <a:latin typeface="Arial" charset="0"/>
                <a:ea typeface="Calibri" charset="0"/>
              </a:rPr>
              <a:t>Daily Summary</a:t>
            </a:r>
            <a:r>
              <a:rPr lang="en-US" sz="1800" dirty="0" smtClean="0">
                <a:latin typeface="Arial" charset="0"/>
                <a:ea typeface="Calibri" charset="0"/>
              </a:rPr>
              <a:t>:</a:t>
            </a:r>
            <a:endParaRPr lang="en-US" sz="1800" u="sng" dirty="0" smtClean="0"/>
          </a:p>
          <a:p>
            <a:r>
              <a:rPr lang="en-US" sz="1800" dirty="0"/>
              <a:t>Science Flight (PAFA – PAFA #1) – 5.9 hours</a:t>
            </a:r>
          </a:p>
          <a:p>
            <a:r>
              <a:rPr lang="en-US" sz="1800" dirty="0"/>
              <a:t>Good flight</a:t>
            </a:r>
          </a:p>
          <a:p>
            <a:r>
              <a:rPr lang="en-US" sz="1800" dirty="0"/>
              <a:t>Collected 6 complete lines and 2 partial lines (#1 &amp; #5) of the 8 data lines</a:t>
            </a:r>
          </a:p>
          <a:p>
            <a:pPr lvl="1"/>
            <a:r>
              <a:rPr lang="en-US" sz="1800" dirty="0"/>
              <a:t>Line #1:  restricted air space prevented the collection of the entire </a:t>
            </a:r>
            <a:r>
              <a:rPr lang="en-US" sz="1800" dirty="0" smtClean="0"/>
              <a:t>line (</a:t>
            </a:r>
            <a:r>
              <a:rPr lang="en-US" sz="1800" dirty="0"/>
              <a:t>flown in manual </a:t>
            </a:r>
            <a:r>
              <a:rPr lang="en-US" sz="1800" dirty="0" smtClean="0"/>
              <a:t>mode)</a:t>
            </a:r>
            <a:endParaRPr lang="en-US" sz="1800" dirty="0"/>
          </a:p>
          <a:p>
            <a:pPr lvl="1"/>
            <a:r>
              <a:rPr lang="en-US" sz="1800" dirty="0"/>
              <a:t>Line #5:  the radar stopped transmitting near the end of the </a:t>
            </a:r>
            <a:r>
              <a:rPr lang="en-US" sz="1800" dirty="0" smtClean="0"/>
              <a:t>line</a:t>
            </a:r>
          </a:p>
          <a:p>
            <a:pPr lvl="1"/>
            <a:r>
              <a:rPr lang="en-US" sz="1800" dirty="0"/>
              <a:t>Both to be re-flown 6/17/17 on YK Delta flight </a:t>
            </a:r>
            <a:r>
              <a:rPr lang="en-US" sz="1800" dirty="0" smtClean="0"/>
              <a:t>plan</a:t>
            </a:r>
            <a:endParaRPr lang="en-US" sz="1800" dirty="0"/>
          </a:p>
          <a:p>
            <a:r>
              <a:rPr lang="en-US" sz="1800" dirty="0"/>
              <a:t>Central &amp; Southwest </a:t>
            </a:r>
            <a:r>
              <a:rPr lang="en-US" sz="1800" dirty="0" smtClean="0"/>
              <a:t>Alaska, BNZ</a:t>
            </a:r>
            <a:r>
              <a:rPr lang="en-US" sz="1800" dirty="0"/>
              <a:t>, Denali, Delta Junction</a:t>
            </a:r>
          </a:p>
          <a:p>
            <a:r>
              <a:rPr lang="en-US" sz="1800" dirty="0"/>
              <a:t>Flight Plan – </a:t>
            </a:r>
            <a:r>
              <a:rPr lang="en-US" sz="1800" dirty="0" smtClean="0"/>
              <a:t>1140v02</a:t>
            </a:r>
          </a:p>
        </p:txBody>
      </p:sp>
    </p:spTree>
    <p:extLst>
      <p:ext uri="{BB962C8B-B14F-4D97-AF65-F5344CB8AC3E}">
        <p14:creationId xmlns:p14="http://schemas.microsoft.com/office/powerpoint/2010/main" val="11254817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887016" y="131416"/>
            <a:ext cx="5904656" cy="620712"/>
          </a:xfrm>
          <a:ln/>
        </p:spPr>
        <p:txBody>
          <a:bodyPr/>
          <a:lstStyle/>
          <a:p>
            <a:r>
              <a:rPr lang="en-US" dirty="0" smtClean="0">
                <a:solidFill>
                  <a:schemeClr val="accent2"/>
                </a:solidFill>
              </a:rPr>
              <a:t>16 June </a:t>
            </a:r>
            <a:r>
              <a:rPr lang="en-US" dirty="0">
                <a:solidFill>
                  <a:schemeClr val="accent2"/>
                </a:solidFill>
              </a:rPr>
              <a:t>2017/DOY </a:t>
            </a:r>
            <a:r>
              <a:rPr lang="en-US" dirty="0" smtClean="0">
                <a:solidFill>
                  <a:schemeClr val="accent2"/>
                </a:solidFill>
              </a:rPr>
              <a:t>167 </a:t>
            </a:r>
            <a:br>
              <a:rPr lang="en-US" dirty="0" smtClean="0">
                <a:solidFill>
                  <a:schemeClr val="accent2"/>
                </a:solidFill>
              </a:rPr>
            </a:br>
            <a:r>
              <a:rPr lang="en-US" dirty="0" smtClean="0">
                <a:solidFill>
                  <a:schemeClr val="accent2"/>
                </a:solidFill>
              </a:rPr>
              <a:t>72-Hour Look Ahead</a:t>
            </a:r>
            <a:endParaRPr lang="en-US" dirty="0">
              <a:latin typeface="Arial" charset="0"/>
              <a:ea typeface="ＭＳ Ｐゴシック" charset="0"/>
              <a:cs typeface="ＭＳ Ｐゴシック" charset="0"/>
            </a:endParaRPr>
          </a:p>
        </p:txBody>
      </p:sp>
      <p:sp>
        <p:nvSpPr>
          <p:cNvPr id="10" name="TextBox 9"/>
          <p:cNvSpPr txBox="1"/>
          <p:nvPr/>
        </p:nvSpPr>
        <p:spPr>
          <a:xfrm>
            <a:off x="382960" y="1544216"/>
            <a:ext cx="8064896" cy="2585323"/>
          </a:xfrm>
          <a:prstGeom prst="rect">
            <a:avLst/>
          </a:prstGeom>
          <a:noFill/>
        </p:spPr>
        <p:txBody>
          <a:bodyPr wrap="square" rtlCol="0">
            <a:spAutoFit/>
          </a:bodyPr>
          <a:lstStyle/>
          <a:p>
            <a:pPr algn="l"/>
            <a:r>
              <a:rPr lang="en-US" sz="1800" b="1" dirty="0" smtClean="0"/>
              <a:t>Saturday 17 </a:t>
            </a:r>
            <a:r>
              <a:rPr lang="en-US" sz="1800" b="1" dirty="0"/>
              <a:t>June 2017 (DOY </a:t>
            </a:r>
            <a:r>
              <a:rPr lang="en-US" sz="1800" b="1" dirty="0" smtClean="0"/>
              <a:t>168)</a:t>
            </a:r>
            <a:r>
              <a:rPr lang="en-US" sz="1800" b="1" dirty="0"/>
              <a:t>:</a:t>
            </a:r>
          </a:p>
          <a:p>
            <a:pPr marL="285750" indent="-285750" algn="l">
              <a:buFont typeface="Arial"/>
              <a:buChar char="•"/>
            </a:pPr>
            <a:r>
              <a:rPr lang="en-US" sz="1800" dirty="0" smtClean="0"/>
              <a:t>Yukon-Kuskokwim Delta</a:t>
            </a:r>
            <a:endParaRPr lang="en-US" sz="1800" dirty="0"/>
          </a:p>
          <a:p>
            <a:pPr algn="l"/>
            <a:endParaRPr lang="en-US" sz="1800" b="1" dirty="0" smtClean="0"/>
          </a:p>
          <a:p>
            <a:pPr algn="l"/>
            <a:r>
              <a:rPr lang="en-US" sz="1800" b="1" dirty="0" smtClean="0"/>
              <a:t>Sunday 18 </a:t>
            </a:r>
            <a:r>
              <a:rPr lang="en-US" sz="1800" b="1" dirty="0"/>
              <a:t>June 2017 (DOY </a:t>
            </a:r>
            <a:r>
              <a:rPr lang="en-US" sz="1800" b="1" dirty="0" smtClean="0"/>
              <a:t>169)</a:t>
            </a:r>
            <a:r>
              <a:rPr lang="en-US" sz="1800" b="1" dirty="0"/>
              <a:t>:</a:t>
            </a:r>
          </a:p>
          <a:p>
            <a:pPr marL="285750" indent="-285750" algn="l">
              <a:buFont typeface="Arial"/>
              <a:buChar char="•"/>
            </a:pPr>
            <a:r>
              <a:rPr lang="en-US" sz="1800" dirty="0" smtClean="0"/>
              <a:t>Hard down day</a:t>
            </a:r>
            <a:endParaRPr lang="en-US" sz="1800" dirty="0"/>
          </a:p>
          <a:p>
            <a:pPr algn="l"/>
            <a:endParaRPr lang="en-US" sz="1800" dirty="0"/>
          </a:p>
          <a:p>
            <a:pPr algn="l"/>
            <a:r>
              <a:rPr lang="en-US" sz="1800" b="1" dirty="0" smtClean="0"/>
              <a:t>Monday 19 </a:t>
            </a:r>
            <a:r>
              <a:rPr lang="en-US" sz="1800" b="1" dirty="0"/>
              <a:t>June 2017 (DOY </a:t>
            </a:r>
            <a:r>
              <a:rPr lang="en-US" sz="1800" b="1" dirty="0" smtClean="0"/>
              <a:t>170)</a:t>
            </a:r>
            <a:r>
              <a:rPr lang="en-US" sz="1800" b="1" dirty="0"/>
              <a:t>:</a:t>
            </a:r>
          </a:p>
          <a:p>
            <a:pPr marL="285750" indent="-285750" algn="l">
              <a:buFont typeface="Arial"/>
              <a:buChar char="•"/>
            </a:pPr>
            <a:r>
              <a:rPr lang="en-US" sz="1800" dirty="0" smtClean="0"/>
              <a:t>Seward Peninsula</a:t>
            </a:r>
            <a:endParaRPr lang="en-US" sz="1800" dirty="0"/>
          </a:p>
          <a:p>
            <a:pPr algn="l"/>
            <a:endParaRPr lang="en-US" sz="1800" b="1" dirty="0"/>
          </a:p>
        </p:txBody>
      </p:sp>
      <p:sp>
        <p:nvSpPr>
          <p:cNvPr id="11" name="TextBox 10"/>
          <p:cNvSpPr txBox="1"/>
          <p:nvPr/>
        </p:nvSpPr>
        <p:spPr>
          <a:xfrm>
            <a:off x="526976" y="1040160"/>
            <a:ext cx="6624736" cy="400110"/>
          </a:xfrm>
          <a:prstGeom prst="rect">
            <a:avLst/>
          </a:prstGeom>
          <a:noFill/>
        </p:spPr>
        <p:txBody>
          <a:bodyPr wrap="square" rtlCol="0">
            <a:spAutoFit/>
          </a:bodyPr>
          <a:lstStyle/>
          <a:p>
            <a:r>
              <a:rPr lang="en-US" b="1" dirty="0" smtClean="0">
                <a:solidFill>
                  <a:srgbClr val="0000FF"/>
                </a:solidFill>
              </a:rPr>
              <a:t>All plans weather dependent</a:t>
            </a:r>
            <a:endParaRPr lang="en-US" b="1" dirty="0">
              <a:solidFill>
                <a:srgbClr val="0000FF"/>
              </a:solidFill>
            </a:endParaRPr>
          </a:p>
        </p:txBody>
      </p:sp>
    </p:spTree>
    <p:extLst>
      <p:ext uri="{BB962C8B-B14F-4D97-AF65-F5344CB8AC3E}">
        <p14:creationId xmlns:p14="http://schemas.microsoft.com/office/powerpoint/2010/main" val="8296793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366625" y="1072098"/>
            <a:ext cx="2061807" cy="400110"/>
          </a:xfrm>
          <a:prstGeom prst="rect">
            <a:avLst/>
          </a:prstGeom>
          <a:noFill/>
        </p:spPr>
        <p:txBody>
          <a:bodyPr wrap="none" rtlCol="0">
            <a:spAutoFit/>
          </a:bodyPr>
          <a:lstStyle/>
          <a:p>
            <a:r>
              <a:rPr lang="en-US" b="1" dirty="0" smtClean="0">
                <a:solidFill>
                  <a:schemeClr val="bg1"/>
                </a:solidFill>
              </a:rPr>
              <a:t>Stevens Village</a:t>
            </a:r>
            <a:endParaRPr lang="en-US" b="1" dirty="0">
              <a:solidFill>
                <a:schemeClr val="bg1"/>
              </a:solidFill>
            </a:endParaRPr>
          </a:p>
        </p:txBody>
      </p:sp>
      <p:sp>
        <p:nvSpPr>
          <p:cNvPr id="16" name="TextBox 15"/>
          <p:cNvSpPr txBox="1"/>
          <p:nvPr/>
        </p:nvSpPr>
        <p:spPr>
          <a:xfrm>
            <a:off x="3903198" y="2912368"/>
            <a:ext cx="1043876" cy="400110"/>
          </a:xfrm>
          <a:prstGeom prst="rect">
            <a:avLst/>
          </a:prstGeom>
          <a:noFill/>
        </p:spPr>
        <p:txBody>
          <a:bodyPr wrap="none" rtlCol="0">
            <a:spAutoFit/>
          </a:bodyPr>
          <a:lstStyle/>
          <a:p>
            <a:r>
              <a:rPr lang="en-US" b="1" dirty="0" smtClean="0">
                <a:solidFill>
                  <a:schemeClr val="bg1"/>
                </a:solidFill>
              </a:rPr>
              <a:t>Beaver</a:t>
            </a:r>
            <a:endParaRPr lang="en-US" b="1" dirty="0">
              <a:solidFill>
                <a:schemeClr val="bg1"/>
              </a:solidFill>
            </a:endParaRPr>
          </a:p>
        </p:txBody>
      </p:sp>
      <p:sp>
        <p:nvSpPr>
          <p:cNvPr id="22" name="Rectangle 2"/>
          <p:cNvSpPr>
            <a:spLocks noGrp="1" noChangeArrowheads="1"/>
          </p:cNvSpPr>
          <p:nvPr>
            <p:ph type="title"/>
          </p:nvPr>
        </p:nvSpPr>
        <p:spPr>
          <a:xfrm>
            <a:off x="887016" y="141288"/>
            <a:ext cx="5904656" cy="620712"/>
          </a:xfrm>
          <a:ln/>
        </p:spPr>
        <p:txBody>
          <a:bodyPr/>
          <a:lstStyle/>
          <a:p>
            <a:r>
              <a:rPr lang="en-US" dirty="0">
                <a:solidFill>
                  <a:schemeClr val="accent2"/>
                </a:solidFill>
              </a:rPr>
              <a:t>16 June 2017/DOY 167 </a:t>
            </a:r>
            <a:br>
              <a:rPr lang="en-US" dirty="0">
                <a:solidFill>
                  <a:schemeClr val="accent2"/>
                </a:solidFill>
              </a:rPr>
            </a:br>
            <a:r>
              <a:rPr lang="en-US" dirty="0">
                <a:solidFill>
                  <a:schemeClr val="accent2"/>
                </a:solidFill>
              </a:rPr>
              <a:t>Southwest Alaska</a:t>
            </a:r>
            <a:endParaRPr lang="en-US" dirty="0">
              <a:latin typeface="Arial" charset="0"/>
              <a:ea typeface="ＭＳ Ｐゴシック" charset="0"/>
              <a:cs typeface="ＭＳ Ｐゴシック" charset="0"/>
            </a:endParaRPr>
          </a:p>
        </p:txBody>
      </p:sp>
      <p:sp>
        <p:nvSpPr>
          <p:cNvPr id="2" name="TextBox 1"/>
          <p:cNvSpPr txBox="1"/>
          <p:nvPr/>
        </p:nvSpPr>
        <p:spPr>
          <a:xfrm>
            <a:off x="887016" y="4928592"/>
            <a:ext cx="1338828" cy="400110"/>
          </a:xfrm>
          <a:prstGeom prst="rect">
            <a:avLst/>
          </a:prstGeom>
          <a:noFill/>
        </p:spPr>
        <p:txBody>
          <a:bodyPr wrap="none" rtlCol="0">
            <a:spAutoFit/>
          </a:bodyPr>
          <a:lstStyle/>
          <a:p>
            <a:r>
              <a:rPr lang="en-US" b="1" dirty="0" smtClean="0">
                <a:solidFill>
                  <a:schemeClr val="bg1"/>
                </a:solidFill>
              </a:rPr>
              <a:t>Kotzebue</a:t>
            </a:r>
            <a:endParaRPr lang="en-US" b="1" dirty="0">
              <a:solidFill>
                <a:schemeClr val="bg1"/>
              </a:solidFill>
            </a:endParaRPr>
          </a:p>
        </p:txBody>
      </p:sp>
      <p:pic>
        <p:nvPicPr>
          <p:cNvPr id="3" name="Picture 2" descr="DSC_115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032" y="1012274"/>
            <a:ext cx="2743200" cy="1828086"/>
          </a:xfrm>
          <a:prstGeom prst="rect">
            <a:avLst/>
          </a:prstGeom>
        </p:spPr>
      </p:pic>
      <p:pic>
        <p:nvPicPr>
          <p:cNvPr id="4" name="Picture 3" descr="DSC_1159.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35796" y="1012274"/>
            <a:ext cx="2743200" cy="1828086"/>
          </a:xfrm>
          <a:prstGeom prst="rect">
            <a:avLst/>
          </a:prstGeom>
        </p:spPr>
      </p:pic>
      <p:pic>
        <p:nvPicPr>
          <p:cNvPr id="5" name="Picture 4" descr="DSC_1161.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83560" y="1012274"/>
            <a:ext cx="2743200" cy="1828086"/>
          </a:xfrm>
          <a:prstGeom prst="rect">
            <a:avLst/>
          </a:prstGeom>
        </p:spPr>
      </p:pic>
      <p:pic>
        <p:nvPicPr>
          <p:cNvPr id="6" name="Picture 5" descr="DSC_1167.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928" y="2984376"/>
            <a:ext cx="2743200" cy="1828086"/>
          </a:xfrm>
          <a:prstGeom prst="rect">
            <a:avLst/>
          </a:prstGeom>
        </p:spPr>
      </p:pic>
      <p:pic>
        <p:nvPicPr>
          <p:cNvPr id="8" name="Picture 7" descr="DSC_1173.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75248" y="2984376"/>
            <a:ext cx="2743200" cy="1828086"/>
          </a:xfrm>
          <a:prstGeom prst="rect">
            <a:avLst/>
          </a:prstGeom>
        </p:spPr>
      </p:pic>
      <p:pic>
        <p:nvPicPr>
          <p:cNvPr id="11" name="Picture 10" descr="DSC_1156.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83560" y="2984376"/>
            <a:ext cx="2743200" cy="1828086"/>
          </a:xfrm>
          <a:prstGeom prst="rect">
            <a:avLst/>
          </a:prstGeom>
        </p:spPr>
      </p:pic>
    </p:spTree>
    <p:extLst>
      <p:ext uri="{BB962C8B-B14F-4D97-AF65-F5344CB8AC3E}">
        <p14:creationId xmlns:p14="http://schemas.microsoft.com/office/powerpoint/2010/main" val="18594647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6-22 at 19.05.52.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34072" y="1688232"/>
            <a:ext cx="5257800" cy="4227743"/>
          </a:xfrm>
          <a:prstGeom prst="rect">
            <a:avLst/>
          </a:prstGeom>
        </p:spPr>
      </p:pic>
      <p:sp>
        <p:nvSpPr>
          <p:cNvPr id="45057" name="Rectangle 2"/>
          <p:cNvSpPr>
            <a:spLocks noGrp="1" noChangeArrowheads="1"/>
          </p:cNvSpPr>
          <p:nvPr>
            <p:ph type="title"/>
          </p:nvPr>
        </p:nvSpPr>
        <p:spPr>
          <a:xfrm>
            <a:off x="815008" y="176064"/>
            <a:ext cx="5976664" cy="610840"/>
          </a:xfrm>
          <a:ln/>
        </p:spPr>
        <p:txBody>
          <a:bodyPr/>
          <a:lstStyle/>
          <a:p>
            <a:pPr eaLnBrk="1" hangingPunct="1"/>
            <a:r>
              <a:rPr lang="en-US" dirty="0">
                <a:solidFill>
                  <a:schemeClr val="accent2"/>
                </a:solidFill>
              </a:rPr>
              <a:t>16 June 2017/DOY 167 </a:t>
            </a:r>
            <a:br>
              <a:rPr lang="en-US" dirty="0">
                <a:solidFill>
                  <a:schemeClr val="accent2"/>
                </a:solidFill>
              </a:rPr>
            </a:br>
            <a:r>
              <a:rPr lang="en-US" dirty="0">
                <a:solidFill>
                  <a:schemeClr val="accent2"/>
                </a:solidFill>
              </a:rPr>
              <a:t>Southwest Alaska</a:t>
            </a:r>
          </a:p>
        </p:txBody>
      </p:sp>
      <p:sp>
        <p:nvSpPr>
          <p:cNvPr id="45058" name="Content Placeholder 11"/>
          <p:cNvSpPr>
            <a:spLocks noGrp="1"/>
          </p:cNvSpPr>
          <p:nvPr>
            <p:ph idx="1"/>
          </p:nvPr>
        </p:nvSpPr>
        <p:spPr bwMode="auto">
          <a:xfrm>
            <a:off x="88900" y="968152"/>
            <a:ext cx="8430964"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nSpc>
                <a:spcPts val="1900"/>
              </a:lnSpc>
              <a:spcBef>
                <a:spcPct val="0"/>
              </a:spcBef>
              <a:spcAft>
                <a:spcPts val="900"/>
              </a:spcAft>
              <a:buNone/>
            </a:pPr>
            <a:r>
              <a:rPr lang="en-US" sz="1800" b="1" dirty="0" smtClean="0">
                <a:latin typeface="Arial" charset="0"/>
                <a:ea typeface="Calibri" charset="0"/>
              </a:rPr>
              <a:t>Flight Plan 1140 v02, Report 17065: Fairbanks AK (PAFA) – PAFA</a:t>
            </a:r>
            <a:endParaRPr lang="en-US" sz="1800" dirty="0" smtClean="0">
              <a:latin typeface="Arial" charset="0"/>
              <a:ea typeface="Calibri" charset="0"/>
            </a:endParaRPr>
          </a:p>
          <a:p>
            <a:pPr marL="0" indent="0">
              <a:lnSpc>
                <a:spcPts val="1900"/>
              </a:lnSpc>
              <a:spcBef>
                <a:spcPct val="0"/>
              </a:spcBef>
              <a:spcAft>
                <a:spcPts val="900"/>
              </a:spcAft>
              <a:buNone/>
            </a:pPr>
            <a:r>
              <a:rPr lang="en-US" sz="1800" dirty="0">
                <a:solidFill>
                  <a:srgbClr val="0000FF"/>
                </a:solidFill>
              </a:rPr>
              <a:t>https://</a:t>
            </a:r>
            <a:r>
              <a:rPr lang="en-US" sz="1800" dirty="0" err="1">
                <a:solidFill>
                  <a:srgbClr val="0000FF"/>
                </a:solidFill>
              </a:rPr>
              <a:t>uavsar.jpl.nasa.gov</a:t>
            </a:r>
            <a:r>
              <a:rPr lang="en-US" sz="1800" dirty="0">
                <a:solidFill>
                  <a:srgbClr val="0000FF"/>
                </a:solidFill>
              </a:rPr>
              <a:t>/</a:t>
            </a:r>
            <a:r>
              <a:rPr lang="en-US" sz="1800" dirty="0" err="1">
                <a:solidFill>
                  <a:srgbClr val="0000FF"/>
                </a:solidFill>
              </a:rPr>
              <a:t>cgi</a:t>
            </a:r>
            <a:r>
              <a:rPr lang="en-US" sz="1800" dirty="0">
                <a:solidFill>
                  <a:srgbClr val="0000FF"/>
                </a:solidFill>
              </a:rPr>
              <a:t>-bin/</a:t>
            </a:r>
            <a:r>
              <a:rPr lang="en-US" sz="1800" dirty="0" err="1">
                <a:solidFill>
                  <a:srgbClr val="0000FF"/>
                </a:solidFill>
              </a:rPr>
              <a:t>report.pl?planID</a:t>
            </a:r>
            <a:r>
              <a:rPr lang="en-US" sz="1800" dirty="0">
                <a:solidFill>
                  <a:srgbClr val="0000FF"/>
                </a:solidFill>
              </a:rPr>
              <a:t>=PLAN_17065#flightPlan</a:t>
            </a:r>
            <a:endParaRPr lang="en-US" sz="1800" dirty="0" smtClean="0">
              <a:solidFill>
                <a:srgbClr val="0000FF"/>
              </a:solidFill>
              <a:latin typeface="Arial" charset="0"/>
              <a:ea typeface="Calibri" charset="0"/>
            </a:endParaRPr>
          </a:p>
        </p:txBody>
      </p:sp>
      <p:sp>
        <p:nvSpPr>
          <p:cNvPr id="5" name="Content Placeholder 11"/>
          <p:cNvSpPr txBox="1">
            <a:spLocks/>
          </p:cNvSpPr>
          <p:nvPr/>
        </p:nvSpPr>
        <p:spPr bwMode="auto">
          <a:xfrm>
            <a:off x="166936" y="1976264"/>
            <a:ext cx="3168352" cy="33843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862013" rtl="0" eaLnBrk="0" fontAlgn="base" hangingPunct="0">
              <a:spcBef>
                <a:spcPct val="20000"/>
              </a:spcBef>
              <a:spcAft>
                <a:spcPct val="0"/>
              </a:spcAft>
              <a:buSzPct val="100000"/>
              <a:buChar char="•"/>
              <a:defRPr sz="2000">
                <a:solidFill>
                  <a:schemeClr val="tx1"/>
                </a:solidFill>
                <a:latin typeface="Arial"/>
                <a:ea typeface="ＭＳ Ｐゴシック" pitchFamily="-110" charset="-128"/>
                <a:cs typeface="Arial"/>
              </a:defRPr>
            </a:lvl1pPr>
            <a:lvl2pPr marL="457200" indent="-228600" algn="l" defTabSz="862013" rtl="0" eaLnBrk="0" fontAlgn="base" hangingPunct="0">
              <a:spcBef>
                <a:spcPct val="20000"/>
              </a:spcBef>
              <a:spcAft>
                <a:spcPct val="0"/>
              </a:spcAft>
              <a:buSzPct val="100000"/>
              <a:buChar char="–"/>
              <a:defRPr sz="2000">
                <a:solidFill>
                  <a:schemeClr val="tx1"/>
                </a:solidFill>
                <a:latin typeface="Arial"/>
                <a:ea typeface="ＭＳ Ｐゴシック" pitchFamily="25" charset="-128"/>
                <a:cs typeface="Arial"/>
              </a:defRPr>
            </a:lvl2pPr>
            <a:lvl3pPr marL="688975" indent="-215900" algn="l" defTabSz="862013" rtl="0" eaLnBrk="0" fontAlgn="base" hangingPunct="0">
              <a:spcBef>
                <a:spcPct val="20000"/>
              </a:spcBef>
              <a:spcAft>
                <a:spcPct val="0"/>
              </a:spcAft>
              <a:buSzPct val="100000"/>
              <a:buChar char="•"/>
              <a:defRPr sz="1800">
                <a:solidFill>
                  <a:schemeClr val="tx1"/>
                </a:solidFill>
                <a:latin typeface="Arial"/>
                <a:ea typeface="ＭＳ Ｐゴシック" pitchFamily="25" charset="-128"/>
                <a:cs typeface="Arial"/>
              </a:defRPr>
            </a:lvl3pPr>
            <a:lvl4pPr marL="974725" indent="-214313" algn="l" defTabSz="862013" rtl="0" eaLnBrk="0" fontAlgn="base" hangingPunct="0">
              <a:spcBef>
                <a:spcPct val="20000"/>
              </a:spcBef>
              <a:spcAft>
                <a:spcPct val="0"/>
              </a:spcAft>
              <a:buSzPct val="100000"/>
              <a:buChar char="–"/>
              <a:defRPr sz="1800">
                <a:solidFill>
                  <a:schemeClr val="tx1"/>
                </a:solidFill>
                <a:latin typeface="Arial"/>
                <a:ea typeface="ＭＳ Ｐゴシック" pitchFamily="25" charset="-128"/>
                <a:cs typeface="Arial"/>
              </a:defRPr>
            </a:lvl4pPr>
            <a:lvl5pPr marL="1203325" indent="-215900" algn="l" defTabSz="862013" rtl="0" eaLnBrk="0" fontAlgn="base" hangingPunct="0">
              <a:spcBef>
                <a:spcPct val="20000"/>
              </a:spcBef>
              <a:spcAft>
                <a:spcPct val="0"/>
              </a:spcAft>
              <a:buSzPct val="100000"/>
              <a:buChar char="»"/>
              <a:defRPr sz="1800">
                <a:solidFill>
                  <a:schemeClr val="tx1"/>
                </a:solidFill>
                <a:latin typeface="Arial"/>
                <a:ea typeface="ＭＳ Ｐゴシック" pitchFamily="25" charset="-128"/>
                <a:cs typeface="Arial"/>
              </a:defRPr>
            </a:lvl5pPr>
            <a:lvl6pPr marL="23971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6pPr>
            <a:lvl7pPr marL="28543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7pPr>
            <a:lvl8pPr marL="33115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8pPr>
            <a:lvl9pPr marL="37687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9pPr>
          </a:lstStyle>
          <a:p>
            <a:pPr marL="0" indent="0">
              <a:spcBef>
                <a:spcPct val="0"/>
              </a:spcBef>
              <a:spcAft>
                <a:spcPts val="0"/>
              </a:spcAft>
              <a:buFontTx/>
              <a:buNone/>
            </a:pPr>
            <a:r>
              <a:rPr lang="en-US" sz="1600" b="1" dirty="0" smtClean="0">
                <a:latin typeface="Arial" charset="0"/>
                <a:ea typeface="Calibri" charset="0"/>
              </a:rPr>
              <a:t>Data Acquisitions</a:t>
            </a:r>
            <a:r>
              <a:rPr lang="en-US" sz="1600" dirty="0" smtClean="0">
                <a:latin typeface="Arial" charset="0"/>
                <a:ea typeface="Calibri" charset="0"/>
              </a:rPr>
              <a:t>: </a:t>
            </a:r>
          </a:p>
          <a:p>
            <a:pPr marL="0" indent="0">
              <a:spcBef>
                <a:spcPct val="0"/>
              </a:spcBef>
              <a:spcAft>
                <a:spcPts val="0"/>
              </a:spcAft>
              <a:buFontTx/>
              <a:buNone/>
            </a:pPr>
            <a:r>
              <a:rPr lang="en-US" sz="1600" dirty="0" smtClean="0">
                <a:latin typeface="Arial" charset="0"/>
                <a:ea typeface="Calibri" charset="0"/>
              </a:rPr>
              <a:t>Line 1, ID </a:t>
            </a:r>
            <a:r>
              <a:rPr lang="en-US" sz="1600" dirty="0" smtClean="0"/>
              <a:t>19205</a:t>
            </a:r>
            <a:r>
              <a:rPr lang="en-US" sz="1600" dirty="0" smtClean="0">
                <a:latin typeface="Arial" charset="0"/>
                <a:ea typeface="Calibri" charset="0"/>
              </a:rPr>
              <a:t>: </a:t>
            </a:r>
            <a:r>
              <a:rPr lang="en-US" sz="1600" dirty="0" err="1" smtClean="0">
                <a:latin typeface="Arial" charset="0"/>
                <a:ea typeface="Calibri" charset="0"/>
              </a:rPr>
              <a:t>LClark</a:t>
            </a:r>
            <a:endParaRPr lang="en-US" sz="1600" dirty="0" smtClean="0">
              <a:latin typeface="Arial" charset="0"/>
              <a:ea typeface="Calibri" charset="0"/>
            </a:endParaRPr>
          </a:p>
          <a:p>
            <a:pPr marL="0" indent="0">
              <a:spcBef>
                <a:spcPct val="0"/>
              </a:spcBef>
              <a:spcAft>
                <a:spcPts val="0"/>
              </a:spcAft>
              <a:buFontTx/>
              <a:buNone/>
            </a:pPr>
            <a:r>
              <a:rPr lang="en-US" sz="1600" dirty="0" smtClean="0">
                <a:latin typeface="Arial" charset="0"/>
                <a:ea typeface="Calibri" charset="0"/>
              </a:rPr>
              <a:t>Line 2, ID </a:t>
            </a:r>
            <a:r>
              <a:rPr lang="en-US" sz="1600" dirty="0" smtClean="0"/>
              <a:t>23004</a:t>
            </a:r>
            <a:r>
              <a:rPr lang="en-US" sz="1600" dirty="0" smtClean="0">
                <a:latin typeface="Arial" charset="0"/>
                <a:ea typeface="Calibri" charset="0"/>
              </a:rPr>
              <a:t>: Katmai 1</a:t>
            </a:r>
            <a:endParaRPr lang="en-US" sz="1600" dirty="0">
              <a:latin typeface="Arial" charset="0"/>
              <a:ea typeface="Calibri" charset="0"/>
            </a:endParaRPr>
          </a:p>
          <a:p>
            <a:pPr marL="0" indent="0">
              <a:spcBef>
                <a:spcPct val="0"/>
              </a:spcBef>
              <a:spcAft>
                <a:spcPts val="0"/>
              </a:spcAft>
              <a:buNone/>
            </a:pPr>
            <a:r>
              <a:rPr lang="en-US" sz="1600" dirty="0" smtClean="0">
                <a:latin typeface="Arial" charset="0"/>
                <a:ea typeface="Calibri" charset="0"/>
              </a:rPr>
              <a:t>Line 3, ID </a:t>
            </a:r>
            <a:r>
              <a:rPr lang="en-US" sz="1600" dirty="0" smtClean="0"/>
              <a:t>28020</a:t>
            </a:r>
            <a:r>
              <a:rPr lang="en-US" sz="1600" dirty="0" smtClean="0">
                <a:latin typeface="Arial" charset="0"/>
                <a:ea typeface="Calibri" charset="0"/>
              </a:rPr>
              <a:t>: </a:t>
            </a:r>
            <a:r>
              <a:rPr lang="en-US" sz="1600" dirty="0">
                <a:latin typeface="Arial" charset="0"/>
                <a:ea typeface="Calibri" charset="0"/>
              </a:rPr>
              <a:t>Katmai 2</a:t>
            </a:r>
            <a:endParaRPr lang="en-US" sz="1600" dirty="0" smtClean="0">
              <a:latin typeface="Arial" charset="0"/>
              <a:ea typeface="Calibri" charset="0"/>
            </a:endParaRPr>
          </a:p>
          <a:p>
            <a:pPr marL="0" indent="0">
              <a:spcBef>
                <a:spcPct val="0"/>
              </a:spcBef>
              <a:spcAft>
                <a:spcPts val="0"/>
              </a:spcAft>
              <a:buFontTx/>
              <a:buNone/>
            </a:pPr>
            <a:r>
              <a:rPr lang="en-US" sz="1600" dirty="0" smtClean="0">
                <a:latin typeface="Arial" charset="0"/>
                <a:ea typeface="Calibri" charset="0"/>
              </a:rPr>
              <a:t>Line 4, ID </a:t>
            </a:r>
            <a:r>
              <a:rPr lang="en-US" sz="1600" dirty="0" smtClean="0"/>
              <a:t>02112</a:t>
            </a:r>
            <a:r>
              <a:rPr lang="en-US" sz="1600" dirty="0" smtClean="0">
                <a:latin typeface="Arial" charset="0"/>
                <a:ea typeface="Calibri" charset="0"/>
              </a:rPr>
              <a:t>: </a:t>
            </a:r>
            <a:r>
              <a:rPr lang="en-US" sz="1600" dirty="0">
                <a:latin typeface="Arial" charset="0"/>
                <a:ea typeface="Calibri" charset="0"/>
              </a:rPr>
              <a:t>Katmai 3</a:t>
            </a:r>
            <a:endParaRPr lang="en-US" sz="1600" dirty="0" smtClean="0">
              <a:latin typeface="Arial" charset="0"/>
              <a:ea typeface="Calibri" charset="0"/>
            </a:endParaRPr>
          </a:p>
          <a:p>
            <a:pPr marL="0" indent="0">
              <a:spcBef>
                <a:spcPct val="0"/>
              </a:spcBef>
              <a:spcAft>
                <a:spcPts val="0"/>
              </a:spcAft>
              <a:buFontTx/>
              <a:buNone/>
            </a:pPr>
            <a:r>
              <a:rPr lang="en-US" sz="1600" dirty="0" smtClean="0">
                <a:latin typeface="Arial" charset="0"/>
                <a:ea typeface="Calibri" charset="0"/>
              </a:rPr>
              <a:t>Line 5, ID </a:t>
            </a:r>
            <a:r>
              <a:rPr lang="en-US" sz="1600" dirty="0" smtClean="0"/>
              <a:t>08911</a:t>
            </a:r>
            <a:r>
              <a:rPr lang="en-US" sz="1600" dirty="0" smtClean="0">
                <a:latin typeface="Arial" charset="0"/>
                <a:ea typeface="Calibri" charset="0"/>
              </a:rPr>
              <a:t>: </a:t>
            </a:r>
            <a:r>
              <a:rPr lang="en-US" sz="1600" dirty="0" err="1" smtClean="0">
                <a:latin typeface="Arial" charset="0"/>
                <a:ea typeface="Calibri" charset="0"/>
              </a:rPr>
              <a:t>Poorman</a:t>
            </a:r>
            <a:endParaRPr lang="en-US" sz="1600" dirty="0" smtClean="0">
              <a:latin typeface="Arial" charset="0"/>
              <a:ea typeface="Calibri" charset="0"/>
            </a:endParaRPr>
          </a:p>
          <a:p>
            <a:pPr marL="0" indent="0">
              <a:spcBef>
                <a:spcPct val="0"/>
              </a:spcBef>
              <a:spcAft>
                <a:spcPts val="0"/>
              </a:spcAft>
              <a:buNone/>
            </a:pPr>
            <a:r>
              <a:rPr lang="en-US" sz="1600" dirty="0" smtClean="0">
                <a:latin typeface="Arial" charset="0"/>
                <a:ea typeface="Calibri" charset="0"/>
              </a:rPr>
              <a:t>Line 6, ID </a:t>
            </a:r>
            <a:r>
              <a:rPr lang="en-US" sz="1600" dirty="0" smtClean="0"/>
              <a:t>09114</a:t>
            </a:r>
            <a:r>
              <a:rPr lang="en-US" sz="1600" dirty="0" smtClean="0">
                <a:latin typeface="Arial" charset="0"/>
                <a:ea typeface="Calibri" charset="0"/>
              </a:rPr>
              <a:t>: Denali</a:t>
            </a:r>
          </a:p>
          <a:p>
            <a:pPr marL="0" indent="0">
              <a:spcBef>
                <a:spcPct val="0"/>
              </a:spcBef>
              <a:spcAft>
                <a:spcPts val="0"/>
              </a:spcAft>
              <a:buNone/>
            </a:pPr>
            <a:r>
              <a:rPr lang="en-US" sz="1600" dirty="0" smtClean="0">
                <a:latin typeface="Arial" charset="0"/>
                <a:ea typeface="Calibri" charset="0"/>
              </a:rPr>
              <a:t>Line 7, ID 03603: BNZ LTER 1</a:t>
            </a:r>
          </a:p>
          <a:p>
            <a:pPr marL="0" indent="0">
              <a:spcBef>
                <a:spcPct val="0"/>
              </a:spcBef>
              <a:spcAft>
                <a:spcPts val="0"/>
              </a:spcAft>
              <a:buNone/>
            </a:pPr>
            <a:r>
              <a:rPr lang="en-US" sz="1600" dirty="0" smtClean="0">
                <a:latin typeface="Arial" charset="0"/>
                <a:ea typeface="Calibri" charset="0"/>
              </a:rPr>
              <a:t>Line 8, </a:t>
            </a:r>
            <a:r>
              <a:rPr lang="en-US" sz="1600" dirty="0">
                <a:latin typeface="Arial" charset="0"/>
                <a:ea typeface="Calibri" charset="0"/>
              </a:rPr>
              <a:t>ID </a:t>
            </a:r>
            <a:r>
              <a:rPr lang="en-US" sz="1600" dirty="0" smtClean="0">
                <a:latin typeface="Arial" charset="0"/>
                <a:ea typeface="Calibri" charset="0"/>
              </a:rPr>
              <a:t>03604: BNZ LTER 2</a:t>
            </a:r>
          </a:p>
          <a:p>
            <a:pPr marL="0" indent="0">
              <a:spcBef>
                <a:spcPct val="0"/>
              </a:spcBef>
              <a:spcAft>
                <a:spcPts val="0"/>
              </a:spcAft>
              <a:buNone/>
            </a:pPr>
            <a:endParaRPr lang="en-US" sz="1600" dirty="0">
              <a:latin typeface="Arial" charset="0"/>
              <a:ea typeface="Calibri" charset="0"/>
            </a:endParaRPr>
          </a:p>
          <a:p>
            <a:pPr marL="0" indent="0">
              <a:spcBef>
                <a:spcPct val="0"/>
              </a:spcBef>
              <a:spcAft>
                <a:spcPts val="0"/>
              </a:spcAft>
              <a:buNone/>
            </a:pPr>
            <a:endParaRPr lang="en-US" sz="1600" dirty="0" smtClean="0">
              <a:latin typeface="Arial" charset="0"/>
              <a:ea typeface="Calibri" charset="0"/>
            </a:endParaRPr>
          </a:p>
          <a:p>
            <a:pPr marL="0" indent="0">
              <a:lnSpc>
                <a:spcPts val="1900"/>
              </a:lnSpc>
              <a:spcBef>
                <a:spcPct val="0"/>
              </a:spcBef>
              <a:spcAft>
                <a:spcPts val="900"/>
              </a:spcAft>
              <a:buNone/>
            </a:pPr>
            <a:endParaRPr lang="en-US" sz="1600" dirty="0">
              <a:latin typeface="Arial" charset="0"/>
              <a:ea typeface="Calibri" charset="0"/>
            </a:endParaRPr>
          </a:p>
        </p:txBody>
      </p:sp>
      <p:sp>
        <p:nvSpPr>
          <p:cNvPr id="8" name="TextBox 7"/>
          <p:cNvSpPr txBox="1"/>
          <p:nvPr/>
        </p:nvSpPr>
        <p:spPr>
          <a:xfrm>
            <a:off x="5715800" y="2552328"/>
            <a:ext cx="604102" cy="276999"/>
          </a:xfrm>
          <a:prstGeom prst="rect">
            <a:avLst/>
          </a:prstGeom>
          <a:noFill/>
        </p:spPr>
        <p:txBody>
          <a:bodyPr wrap="none" rtlCol="0">
            <a:spAutoFit/>
          </a:bodyPr>
          <a:lstStyle/>
          <a:p>
            <a:r>
              <a:rPr lang="en-US" sz="1200" b="1" dirty="0" smtClean="0"/>
              <a:t>08911</a:t>
            </a:r>
            <a:endParaRPr lang="en-US" b="1" dirty="0"/>
          </a:p>
        </p:txBody>
      </p:sp>
      <p:sp>
        <p:nvSpPr>
          <p:cNvPr id="11" name="TextBox 10"/>
          <p:cNvSpPr txBox="1"/>
          <p:nvPr/>
        </p:nvSpPr>
        <p:spPr>
          <a:xfrm>
            <a:off x="6179079" y="4291553"/>
            <a:ext cx="612593" cy="276999"/>
          </a:xfrm>
          <a:prstGeom prst="rect">
            <a:avLst/>
          </a:prstGeom>
          <a:noFill/>
        </p:spPr>
        <p:txBody>
          <a:bodyPr wrap="none" rtlCol="0">
            <a:spAutoFit/>
          </a:bodyPr>
          <a:lstStyle/>
          <a:p>
            <a:r>
              <a:rPr lang="en-US" sz="1200" b="1" dirty="0" smtClean="0"/>
              <a:t>19205</a:t>
            </a:r>
            <a:endParaRPr lang="en-US" b="1" dirty="0"/>
          </a:p>
        </p:txBody>
      </p:sp>
      <p:sp>
        <p:nvSpPr>
          <p:cNvPr id="15" name="TextBox 14"/>
          <p:cNvSpPr txBox="1"/>
          <p:nvPr/>
        </p:nvSpPr>
        <p:spPr>
          <a:xfrm>
            <a:off x="6579894" y="2768352"/>
            <a:ext cx="604102" cy="276999"/>
          </a:xfrm>
          <a:prstGeom prst="rect">
            <a:avLst/>
          </a:prstGeom>
          <a:noFill/>
        </p:spPr>
        <p:txBody>
          <a:bodyPr wrap="none" rtlCol="0">
            <a:spAutoFit/>
          </a:bodyPr>
          <a:lstStyle/>
          <a:p>
            <a:r>
              <a:rPr lang="en-US" sz="1200" b="1" dirty="0" smtClean="0"/>
              <a:t>09114</a:t>
            </a:r>
            <a:endParaRPr lang="en-US" b="1" dirty="0"/>
          </a:p>
        </p:txBody>
      </p:sp>
      <p:sp>
        <p:nvSpPr>
          <p:cNvPr id="16" name="TextBox 15"/>
          <p:cNvSpPr txBox="1"/>
          <p:nvPr/>
        </p:nvSpPr>
        <p:spPr>
          <a:xfrm>
            <a:off x="4954943" y="4858325"/>
            <a:ext cx="612593" cy="646331"/>
          </a:xfrm>
          <a:prstGeom prst="rect">
            <a:avLst/>
          </a:prstGeom>
          <a:noFill/>
        </p:spPr>
        <p:txBody>
          <a:bodyPr wrap="none" rtlCol="0">
            <a:spAutoFit/>
          </a:bodyPr>
          <a:lstStyle/>
          <a:p>
            <a:r>
              <a:rPr lang="en-US" sz="1200" b="1" dirty="0" smtClean="0"/>
              <a:t>23004</a:t>
            </a:r>
          </a:p>
          <a:p>
            <a:r>
              <a:rPr lang="en-US" sz="1200" b="1" dirty="0" smtClean="0"/>
              <a:t>28020</a:t>
            </a:r>
          </a:p>
          <a:p>
            <a:r>
              <a:rPr lang="en-US" sz="1200" b="1" dirty="0" smtClean="0"/>
              <a:t>02112</a:t>
            </a:r>
            <a:endParaRPr lang="en-US" b="1" dirty="0"/>
          </a:p>
        </p:txBody>
      </p:sp>
      <p:sp>
        <p:nvSpPr>
          <p:cNvPr id="4" name="TextBox 3"/>
          <p:cNvSpPr txBox="1"/>
          <p:nvPr/>
        </p:nvSpPr>
        <p:spPr>
          <a:xfrm>
            <a:off x="3695328" y="1709718"/>
            <a:ext cx="4266512" cy="338554"/>
          </a:xfrm>
          <a:prstGeom prst="rect">
            <a:avLst/>
          </a:prstGeom>
          <a:noFill/>
        </p:spPr>
        <p:txBody>
          <a:bodyPr wrap="none" rtlCol="0">
            <a:spAutoFit/>
          </a:bodyPr>
          <a:lstStyle/>
          <a:p>
            <a:r>
              <a:rPr lang="en-US" sz="1600" b="1" dirty="0" smtClean="0"/>
              <a:t>6/16/17 flight plan &amp; acquisition segments</a:t>
            </a:r>
            <a:endParaRPr lang="en-US" sz="1600" b="1" dirty="0"/>
          </a:p>
        </p:txBody>
      </p:sp>
      <p:sp>
        <p:nvSpPr>
          <p:cNvPr id="12" name="TextBox 11"/>
          <p:cNvSpPr txBox="1"/>
          <p:nvPr/>
        </p:nvSpPr>
        <p:spPr>
          <a:xfrm>
            <a:off x="7583760" y="2378695"/>
            <a:ext cx="612593" cy="461665"/>
          </a:xfrm>
          <a:prstGeom prst="rect">
            <a:avLst/>
          </a:prstGeom>
          <a:noFill/>
        </p:spPr>
        <p:txBody>
          <a:bodyPr wrap="none" rtlCol="0">
            <a:spAutoFit/>
          </a:bodyPr>
          <a:lstStyle/>
          <a:p>
            <a:r>
              <a:rPr lang="en-US" sz="1200" b="1" dirty="0"/>
              <a:t>03603</a:t>
            </a:r>
            <a:endParaRPr lang="en-US" sz="1200" b="1" dirty="0" smtClean="0"/>
          </a:p>
          <a:p>
            <a:r>
              <a:rPr lang="en-US" sz="1200" b="1" dirty="0" smtClean="0"/>
              <a:t>03604</a:t>
            </a:r>
          </a:p>
        </p:txBody>
      </p:sp>
    </p:spTree>
    <p:extLst>
      <p:ext uri="{BB962C8B-B14F-4D97-AF65-F5344CB8AC3E}">
        <p14:creationId xmlns:p14="http://schemas.microsoft.com/office/powerpoint/2010/main" val="12654085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atmai_28020_095_170616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617807" y="2117681"/>
            <a:ext cx="1143000" cy="6188758"/>
          </a:xfrm>
          <a:prstGeom prst="rect">
            <a:avLst/>
          </a:prstGeom>
        </p:spPr>
      </p:pic>
      <p:pic>
        <p:nvPicPr>
          <p:cNvPr id="3" name="Picture 2" descr="katmai_23004_094_17061619.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171769" y="339583"/>
            <a:ext cx="1143000" cy="7296683"/>
          </a:xfrm>
          <a:prstGeom prst="rect">
            <a:avLst/>
          </a:prstGeom>
        </p:spPr>
      </p:pic>
      <p:pic>
        <p:nvPicPr>
          <p:cNvPr id="2" name="Picture 1" descr="lclark_19205_100_17061618.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3872113" y="-1575770"/>
            <a:ext cx="1143000" cy="8697370"/>
          </a:xfrm>
          <a:prstGeom prst="rect">
            <a:avLst/>
          </a:prstGeom>
        </p:spPr>
      </p:pic>
      <p:sp>
        <p:nvSpPr>
          <p:cNvPr id="45057" name="Rectangle 2"/>
          <p:cNvSpPr>
            <a:spLocks noGrp="1" noChangeArrowheads="1"/>
          </p:cNvSpPr>
          <p:nvPr>
            <p:ph type="title"/>
          </p:nvPr>
        </p:nvSpPr>
        <p:spPr>
          <a:xfrm>
            <a:off x="887016" y="131416"/>
            <a:ext cx="5904656" cy="620712"/>
          </a:xfrm>
          <a:ln/>
        </p:spPr>
        <p:txBody>
          <a:bodyPr/>
          <a:lstStyle/>
          <a:p>
            <a:r>
              <a:rPr lang="en-US" dirty="0">
                <a:solidFill>
                  <a:schemeClr val="accent2"/>
                </a:solidFill>
              </a:rPr>
              <a:t>16 June 2017/DOY 167 </a:t>
            </a:r>
            <a:br>
              <a:rPr lang="en-US" dirty="0">
                <a:solidFill>
                  <a:schemeClr val="accent2"/>
                </a:solidFill>
              </a:rPr>
            </a:br>
            <a:r>
              <a:rPr lang="en-US" dirty="0">
                <a:solidFill>
                  <a:schemeClr val="accent2"/>
                </a:solidFill>
              </a:rPr>
              <a:t>Southwest Alaska</a:t>
            </a:r>
            <a:endParaRPr lang="en-US" dirty="0">
              <a:latin typeface="Arial" charset="0"/>
              <a:ea typeface="ＭＳ Ｐゴシック" charset="0"/>
              <a:cs typeface="ＭＳ Ｐゴシック" charset="0"/>
            </a:endParaRPr>
          </a:p>
        </p:txBody>
      </p:sp>
      <p:sp>
        <p:nvSpPr>
          <p:cNvPr id="4" name="TextBox 3"/>
          <p:cNvSpPr txBox="1"/>
          <p:nvPr/>
        </p:nvSpPr>
        <p:spPr>
          <a:xfrm>
            <a:off x="94928" y="968152"/>
            <a:ext cx="5616624" cy="1107996"/>
          </a:xfrm>
          <a:prstGeom prst="rect">
            <a:avLst/>
          </a:prstGeom>
          <a:noFill/>
        </p:spPr>
        <p:txBody>
          <a:bodyPr wrap="square" rtlCol="0">
            <a:spAutoFit/>
          </a:bodyPr>
          <a:lstStyle/>
          <a:p>
            <a:pPr algn="l"/>
            <a:r>
              <a:rPr lang="en-US" sz="1800" dirty="0" smtClean="0"/>
              <a:t>UAVSAR Quick</a:t>
            </a:r>
            <a:r>
              <a:rPr lang="en-US" sz="1800" dirty="0"/>
              <a:t>-look </a:t>
            </a:r>
            <a:r>
              <a:rPr lang="en-US" sz="1800" dirty="0" smtClean="0"/>
              <a:t>products</a:t>
            </a:r>
            <a:endParaRPr lang="en-US" sz="1800" dirty="0"/>
          </a:p>
          <a:p>
            <a:pPr algn="l">
              <a:spcAft>
                <a:spcPts val="0"/>
              </a:spcAft>
            </a:pPr>
            <a:r>
              <a:rPr lang="en-US" sz="1600" dirty="0" smtClean="0">
                <a:ea typeface="Calibri" charset="0"/>
              </a:rPr>
              <a:t>A. </a:t>
            </a:r>
            <a:r>
              <a:rPr lang="en-US" sz="1600" dirty="0">
                <a:ea typeface="Calibri" charset="0"/>
              </a:rPr>
              <a:t>Line 1, ID </a:t>
            </a:r>
            <a:r>
              <a:rPr lang="en-US" sz="1600" dirty="0"/>
              <a:t>19205</a:t>
            </a:r>
            <a:r>
              <a:rPr lang="en-US" sz="1600" dirty="0">
                <a:ea typeface="Calibri" charset="0"/>
              </a:rPr>
              <a:t>: </a:t>
            </a:r>
            <a:r>
              <a:rPr lang="en-US" sz="1600" dirty="0" err="1" smtClean="0">
                <a:ea typeface="Calibri" charset="0"/>
              </a:rPr>
              <a:t>LClark</a:t>
            </a:r>
            <a:r>
              <a:rPr lang="en-US" sz="1600" dirty="0" smtClean="0">
                <a:ea typeface="Calibri" charset="0"/>
              </a:rPr>
              <a:t> (incomplete acquisition)</a:t>
            </a:r>
            <a:endParaRPr lang="en-US" sz="1600" dirty="0">
              <a:ea typeface="Calibri" charset="0"/>
            </a:endParaRPr>
          </a:p>
          <a:p>
            <a:pPr algn="l">
              <a:spcAft>
                <a:spcPts val="0"/>
              </a:spcAft>
            </a:pPr>
            <a:r>
              <a:rPr lang="en-US" sz="1600" dirty="0" smtClean="0">
                <a:ea typeface="Calibri" charset="0"/>
              </a:rPr>
              <a:t>B. Line </a:t>
            </a:r>
            <a:r>
              <a:rPr lang="en-US" sz="1600" dirty="0">
                <a:ea typeface="Calibri" charset="0"/>
              </a:rPr>
              <a:t>2, ID </a:t>
            </a:r>
            <a:r>
              <a:rPr lang="en-US" sz="1600" dirty="0"/>
              <a:t>23004</a:t>
            </a:r>
            <a:r>
              <a:rPr lang="en-US" sz="1600" dirty="0">
                <a:ea typeface="Calibri" charset="0"/>
              </a:rPr>
              <a:t>: Katmai 1</a:t>
            </a:r>
          </a:p>
          <a:p>
            <a:pPr algn="l">
              <a:spcAft>
                <a:spcPts val="0"/>
              </a:spcAft>
            </a:pPr>
            <a:r>
              <a:rPr lang="en-US" sz="1600" dirty="0" smtClean="0">
                <a:ea typeface="Calibri" charset="0"/>
              </a:rPr>
              <a:t>C. Line </a:t>
            </a:r>
            <a:r>
              <a:rPr lang="en-US" sz="1600" dirty="0">
                <a:ea typeface="Calibri" charset="0"/>
              </a:rPr>
              <a:t>3, ID </a:t>
            </a:r>
            <a:r>
              <a:rPr lang="en-US" sz="1600" dirty="0"/>
              <a:t>28020</a:t>
            </a:r>
            <a:r>
              <a:rPr lang="en-US" sz="1600" dirty="0">
                <a:ea typeface="Calibri" charset="0"/>
              </a:rPr>
              <a:t>: Katmai 2</a:t>
            </a:r>
          </a:p>
        </p:txBody>
      </p:sp>
      <p:sp>
        <p:nvSpPr>
          <p:cNvPr id="9" name="TextBox 8"/>
          <p:cNvSpPr txBox="1"/>
          <p:nvPr/>
        </p:nvSpPr>
        <p:spPr>
          <a:xfrm>
            <a:off x="5911831" y="968152"/>
            <a:ext cx="2752049" cy="400110"/>
          </a:xfrm>
          <a:prstGeom prst="rect">
            <a:avLst/>
          </a:prstGeom>
          <a:noFill/>
        </p:spPr>
        <p:txBody>
          <a:bodyPr wrap="none" rtlCol="0">
            <a:spAutoFit/>
          </a:bodyPr>
          <a:lstStyle/>
          <a:p>
            <a:pPr algn="r"/>
            <a:r>
              <a:rPr lang="en-US" i="1" dirty="0" smtClean="0">
                <a:solidFill>
                  <a:srgbClr val="0000FF"/>
                </a:solidFill>
              </a:rPr>
              <a:t>Joanne Shimada, JPL</a:t>
            </a:r>
            <a:endParaRPr lang="en-US" i="1" dirty="0">
              <a:solidFill>
                <a:srgbClr val="0000FF"/>
              </a:solidFill>
            </a:endParaRPr>
          </a:p>
        </p:txBody>
      </p:sp>
      <p:sp>
        <p:nvSpPr>
          <p:cNvPr id="18" name="TextBox 17"/>
          <p:cNvSpPr txBox="1"/>
          <p:nvPr/>
        </p:nvSpPr>
        <p:spPr>
          <a:xfrm>
            <a:off x="94928" y="2201416"/>
            <a:ext cx="360370" cy="400110"/>
          </a:xfrm>
          <a:prstGeom prst="rect">
            <a:avLst/>
          </a:prstGeom>
          <a:noFill/>
        </p:spPr>
        <p:txBody>
          <a:bodyPr wrap="none" rtlCol="0">
            <a:spAutoFit/>
          </a:bodyPr>
          <a:lstStyle/>
          <a:p>
            <a:r>
              <a:rPr lang="en-US" b="1" dirty="0" smtClean="0">
                <a:solidFill>
                  <a:srgbClr val="FFFFFF"/>
                </a:solidFill>
              </a:rPr>
              <a:t>A</a:t>
            </a:r>
            <a:endParaRPr lang="en-US" b="1" dirty="0">
              <a:solidFill>
                <a:srgbClr val="FFFFFF"/>
              </a:solidFill>
            </a:endParaRPr>
          </a:p>
        </p:txBody>
      </p:sp>
      <p:sp>
        <p:nvSpPr>
          <p:cNvPr id="19" name="TextBox 18"/>
          <p:cNvSpPr txBox="1"/>
          <p:nvPr/>
        </p:nvSpPr>
        <p:spPr>
          <a:xfrm>
            <a:off x="94928" y="3425552"/>
            <a:ext cx="369888" cy="400110"/>
          </a:xfrm>
          <a:prstGeom prst="rect">
            <a:avLst/>
          </a:prstGeom>
          <a:noFill/>
        </p:spPr>
        <p:txBody>
          <a:bodyPr wrap="none" rtlCol="0">
            <a:spAutoFit/>
          </a:bodyPr>
          <a:lstStyle/>
          <a:p>
            <a:r>
              <a:rPr lang="en-US" b="1" dirty="0" smtClean="0">
                <a:solidFill>
                  <a:srgbClr val="FFFFFF"/>
                </a:solidFill>
              </a:rPr>
              <a:t>B</a:t>
            </a:r>
            <a:endParaRPr lang="en-US" b="1" dirty="0">
              <a:solidFill>
                <a:srgbClr val="FFFFFF"/>
              </a:solidFill>
            </a:endParaRPr>
          </a:p>
        </p:txBody>
      </p:sp>
      <p:sp>
        <p:nvSpPr>
          <p:cNvPr id="13" name="TextBox 12"/>
          <p:cNvSpPr txBox="1"/>
          <p:nvPr/>
        </p:nvSpPr>
        <p:spPr>
          <a:xfrm>
            <a:off x="94928" y="4640560"/>
            <a:ext cx="369888" cy="400110"/>
          </a:xfrm>
          <a:prstGeom prst="rect">
            <a:avLst/>
          </a:prstGeom>
          <a:noFill/>
        </p:spPr>
        <p:txBody>
          <a:bodyPr wrap="none" rtlCol="0">
            <a:spAutoFit/>
          </a:bodyPr>
          <a:lstStyle/>
          <a:p>
            <a:r>
              <a:rPr lang="en-US" b="1" dirty="0" smtClean="0">
                <a:solidFill>
                  <a:srgbClr val="FFFFFF"/>
                </a:solidFill>
              </a:rPr>
              <a:t>C</a:t>
            </a:r>
            <a:endParaRPr lang="en-US" b="1" dirty="0">
              <a:solidFill>
                <a:srgbClr val="FFFFFF"/>
              </a:solidFill>
            </a:endParaRPr>
          </a:p>
        </p:txBody>
      </p:sp>
    </p:spTree>
    <p:extLst>
      <p:ext uri="{BB962C8B-B14F-4D97-AF65-F5344CB8AC3E}">
        <p14:creationId xmlns:p14="http://schemas.microsoft.com/office/powerpoint/2010/main" val="4666018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nali_09114_002_1706162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4046556" y="688932"/>
            <a:ext cx="1143000" cy="9046256"/>
          </a:xfrm>
          <a:prstGeom prst="rect">
            <a:avLst/>
          </a:prstGeom>
        </p:spPr>
      </p:pic>
      <p:pic>
        <p:nvPicPr>
          <p:cNvPr id="3" name="Picture 2" descr="poorma_08911_001_1706162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361285" y="1150067"/>
            <a:ext cx="1143000" cy="5675714"/>
          </a:xfrm>
          <a:prstGeom prst="rect">
            <a:avLst/>
          </a:prstGeom>
        </p:spPr>
      </p:pic>
      <p:pic>
        <p:nvPicPr>
          <p:cNvPr id="2" name="Picture 1" descr="katmai_02112_096_17061620.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2747585" y="-460368"/>
            <a:ext cx="1143000" cy="6448313"/>
          </a:xfrm>
          <a:prstGeom prst="rect">
            <a:avLst/>
          </a:prstGeom>
        </p:spPr>
      </p:pic>
      <p:sp>
        <p:nvSpPr>
          <p:cNvPr id="45057" name="Rectangle 2"/>
          <p:cNvSpPr>
            <a:spLocks noGrp="1" noChangeArrowheads="1"/>
          </p:cNvSpPr>
          <p:nvPr>
            <p:ph type="title"/>
          </p:nvPr>
        </p:nvSpPr>
        <p:spPr>
          <a:xfrm>
            <a:off x="887016" y="131416"/>
            <a:ext cx="5904656" cy="620712"/>
          </a:xfrm>
          <a:ln/>
        </p:spPr>
        <p:txBody>
          <a:bodyPr/>
          <a:lstStyle/>
          <a:p>
            <a:r>
              <a:rPr lang="en-US" dirty="0">
                <a:solidFill>
                  <a:schemeClr val="accent2"/>
                </a:solidFill>
              </a:rPr>
              <a:t>16 June 2017/DOY 167 </a:t>
            </a:r>
            <a:br>
              <a:rPr lang="en-US" dirty="0">
                <a:solidFill>
                  <a:schemeClr val="accent2"/>
                </a:solidFill>
              </a:rPr>
            </a:br>
            <a:r>
              <a:rPr lang="en-US" dirty="0">
                <a:solidFill>
                  <a:schemeClr val="accent2"/>
                </a:solidFill>
              </a:rPr>
              <a:t>Southwest Alaska</a:t>
            </a:r>
            <a:endParaRPr lang="en-US" dirty="0">
              <a:latin typeface="Arial" charset="0"/>
              <a:ea typeface="ＭＳ Ｐゴシック" charset="0"/>
              <a:cs typeface="ＭＳ Ｐゴシック" charset="0"/>
            </a:endParaRPr>
          </a:p>
        </p:txBody>
      </p:sp>
      <p:sp>
        <p:nvSpPr>
          <p:cNvPr id="4" name="TextBox 3"/>
          <p:cNvSpPr txBox="1"/>
          <p:nvPr/>
        </p:nvSpPr>
        <p:spPr>
          <a:xfrm>
            <a:off x="94928" y="968152"/>
            <a:ext cx="5616624" cy="1107996"/>
          </a:xfrm>
          <a:prstGeom prst="rect">
            <a:avLst/>
          </a:prstGeom>
          <a:noFill/>
        </p:spPr>
        <p:txBody>
          <a:bodyPr wrap="square" rtlCol="0">
            <a:spAutoFit/>
          </a:bodyPr>
          <a:lstStyle/>
          <a:p>
            <a:pPr algn="l"/>
            <a:r>
              <a:rPr lang="en-US" sz="1800" dirty="0" smtClean="0"/>
              <a:t>UAVSAR Quick</a:t>
            </a:r>
            <a:r>
              <a:rPr lang="en-US" sz="1800" dirty="0"/>
              <a:t>-look </a:t>
            </a:r>
            <a:r>
              <a:rPr lang="en-US" sz="1800" dirty="0" smtClean="0"/>
              <a:t>products</a:t>
            </a:r>
            <a:endParaRPr lang="en-US" sz="1800" dirty="0"/>
          </a:p>
          <a:p>
            <a:pPr algn="l">
              <a:spcAft>
                <a:spcPts val="0"/>
              </a:spcAft>
            </a:pPr>
            <a:r>
              <a:rPr lang="en-US" sz="1600" dirty="0" smtClean="0">
                <a:ea typeface="Calibri" charset="0"/>
              </a:rPr>
              <a:t>A. </a:t>
            </a:r>
            <a:r>
              <a:rPr lang="en-US" sz="1600" dirty="0">
                <a:ea typeface="Calibri" charset="0"/>
              </a:rPr>
              <a:t>Line 4, ID </a:t>
            </a:r>
            <a:r>
              <a:rPr lang="en-US" sz="1600" dirty="0"/>
              <a:t>02112</a:t>
            </a:r>
            <a:r>
              <a:rPr lang="en-US" sz="1600" dirty="0">
                <a:ea typeface="Calibri" charset="0"/>
              </a:rPr>
              <a:t>: Katmai 3</a:t>
            </a:r>
          </a:p>
          <a:p>
            <a:pPr algn="l">
              <a:spcAft>
                <a:spcPts val="0"/>
              </a:spcAft>
            </a:pPr>
            <a:r>
              <a:rPr lang="en-US" sz="1600" dirty="0" smtClean="0">
                <a:ea typeface="Calibri" charset="0"/>
              </a:rPr>
              <a:t>B. Line </a:t>
            </a:r>
            <a:r>
              <a:rPr lang="en-US" sz="1600" dirty="0">
                <a:ea typeface="Calibri" charset="0"/>
              </a:rPr>
              <a:t>5, ID </a:t>
            </a:r>
            <a:r>
              <a:rPr lang="en-US" sz="1600" dirty="0"/>
              <a:t>08911</a:t>
            </a:r>
            <a:r>
              <a:rPr lang="en-US" sz="1600" dirty="0">
                <a:ea typeface="Calibri" charset="0"/>
              </a:rPr>
              <a:t>: </a:t>
            </a:r>
            <a:r>
              <a:rPr lang="en-US" sz="1600" dirty="0" err="1" smtClean="0">
                <a:ea typeface="Calibri" charset="0"/>
              </a:rPr>
              <a:t>Poorman</a:t>
            </a:r>
            <a:r>
              <a:rPr lang="en-US" sz="1600" dirty="0" smtClean="0">
                <a:ea typeface="Calibri" charset="0"/>
              </a:rPr>
              <a:t> (failed)</a:t>
            </a:r>
            <a:endParaRPr lang="en-US" sz="1600" dirty="0">
              <a:ea typeface="Calibri" charset="0"/>
            </a:endParaRPr>
          </a:p>
          <a:p>
            <a:pPr algn="l">
              <a:spcAft>
                <a:spcPts val="0"/>
              </a:spcAft>
            </a:pPr>
            <a:r>
              <a:rPr lang="en-US" sz="1600" dirty="0" smtClean="0">
                <a:ea typeface="Calibri" charset="0"/>
              </a:rPr>
              <a:t>C. Line </a:t>
            </a:r>
            <a:r>
              <a:rPr lang="en-US" sz="1600" dirty="0">
                <a:ea typeface="Calibri" charset="0"/>
              </a:rPr>
              <a:t>6, ID </a:t>
            </a:r>
            <a:r>
              <a:rPr lang="en-US" sz="1600" dirty="0"/>
              <a:t>09114</a:t>
            </a:r>
            <a:r>
              <a:rPr lang="en-US" sz="1600" dirty="0">
                <a:ea typeface="Calibri" charset="0"/>
              </a:rPr>
              <a:t>: Denali</a:t>
            </a:r>
          </a:p>
        </p:txBody>
      </p:sp>
      <p:sp>
        <p:nvSpPr>
          <p:cNvPr id="9" name="TextBox 8"/>
          <p:cNvSpPr txBox="1"/>
          <p:nvPr/>
        </p:nvSpPr>
        <p:spPr>
          <a:xfrm>
            <a:off x="5911831" y="968152"/>
            <a:ext cx="2752049" cy="400110"/>
          </a:xfrm>
          <a:prstGeom prst="rect">
            <a:avLst/>
          </a:prstGeom>
          <a:noFill/>
        </p:spPr>
        <p:txBody>
          <a:bodyPr wrap="none" rtlCol="0">
            <a:spAutoFit/>
          </a:bodyPr>
          <a:lstStyle/>
          <a:p>
            <a:pPr algn="r"/>
            <a:r>
              <a:rPr lang="en-US" i="1" dirty="0" smtClean="0">
                <a:solidFill>
                  <a:srgbClr val="0000FF"/>
                </a:solidFill>
              </a:rPr>
              <a:t>Joanne Shimada, JPL</a:t>
            </a:r>
            <a:endParaRPr lang="en-US" i="1" dirty="0">
              <a:solidFill>
                <a:srgbClr val="0000FF"/>
              </a:solidFill>
            </a:endParaRPr>
          </a:p>
        </p:txBody>
      </p:sp>
      <p:sp>
        <p:nvSpPr>
          <p:cNvPr id="18" name="TextBox 17"/>
          <p:cNvSpPr txBox="1"/>
          <p:nvPr/>
        </p:nvSpPr>
        <p:spPr>
          <a:xfrm>
            <a:off x="94928" y="2201416"/>
            <a:ext cx="360370" cy="400110"/>
          </a:xfrm>
          <a:prstGeom prst="rect">
            <a:avLst/>
          </a:prstGeom>
          <a:noFill/>
        </p:spPr>
        <p:txBody>
          <a:bodyPr wrap="none" rtlCol="0">
            <a:spAutoFit/>
          </a:bodyPr>
          <a:lstStyle/>
          <a:p>
            <a:r>
              <a:rPr lang="en-US" b="1" dirty="0" smtClean="0">
                <a:solidFill>
                  <a:srgbClr val="FFFFFF"/>
                </a:solidFill>
              </a:rPr>
              <a:t>A</a:t>
            </a:r>
            <a:endParaRPr lang="en-US" b="1" dirty="0">
              <a:solidFill>
                <a:srgbClr val="FFFFFF"/>
              </a:solidFill>
            </a:endParaRPr>
          </a:p>
        </p:txBody>
      </p:sp>
      <p:sp>
        <p:nvSpPr>
          <p:cNvPr id="19" name="TextBox 18"/>
          <p:cNvSpPr txBox="1"/>
          <p:nvPr/>
        </p:nvSpPr>
        <p:spPr>
          <a:xfrm>
            <a:off x="94928" y="3425552"/>
            <a:ext cx="369888" cy="400110"/>
          </a:xfrm>
          <a:prstGeom prst="rect">
            <a:avLst/>
          </a:prstGeom>
          <a:noFill/>
        </p:spPr>
        <p:txBody>
          <a:bodyPr wrap="none" rtlCol="0">
            <a:spAutoFit/>
          </a:bodyPr>
          <a:lstStyle/>
          <a:p>
            <a:r>
              <a:rPr lang="en-US" b="1" dirty="0" smtClean="0">
                <a:solidFill>
                  <a:srgbClr val="FFFFFF"/>
                </a:solidFill>
              </a:rPr>
              <a:t>B</a:t>
            </a:r>
            <a:endParaRPr lang="en-US" b="1" dirty="0">
              <a:solidFill>
                <a:srgbClr val="FFFFFF"/>
              </a:solidFill>
            </a:endParaRPr>
          </a:p>
        </p:txBody>
      </p:sp>
      <p:sp>
        <p:nvSpPr>
          <p:cNvPr id="13" name="TextBox 12"/>
          <p:cNvSpPr txBox="1"/>
          <p:nvPr/>
        </p:nvSpPr>
        <p:spPr>
          <a:xfrm>
            <a:off x="94928" y="4640560"/>
            <a:ext cx="369888" cy="400110"/>
          </a:xfrm>
          <a:prstGeom prst="rect">
            <a:avLst/>
          </a:prstGeom>
          <a:noFill/>
        </p:spPr>
        <p:txBody>
          <a:bodyPr wrap="none" rtlCol="0">
            <a:spAutoFit/>
          </a:bodyPr>
          <a:lstStyle/>
          <a:p>
            <a:r>
              <a:rPr lang="en-US" b="1" dirty="0" smtClean="0">
                <a:solidFill>
                  <a:srgbClr val="FFFFFF"/>
                </a:solidFill>
              </a:rPr>
              <a:t>C</a:t>
            </a:r>
            <a:endParaRPr lang="en-US" b="1" dirty="0">
              <a:solidFill>
                <a:srgbClr val="FFFFFF"/>
              </a:solidFill>
            </a:endParaRPr>
          </a:p>
        </p:txBody>
      </p:sp>
    </p:spTree>
    <p:extLst>
      <p:ext uri="{BB962C8B-B14F-4D97-AF65-F5344CB8AC3E}">
        <p14:creationId xmlns:p14="http://schemas.microsoft.com/office/powerpoint/2010/main" val="37285115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nanz_03604_004_1706162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294765" y="216587"/>
            <a:ext cx="1143000" cy="7542674"/>
          </a:xfrm>
          <a:prstGeom prst="rect">
            <a:avLst/>
          </a:prstGeom>
        </p:spPr>
      </p:pic>
      <p:pic>
        <p:nvPicPr>
          <p:cNvPr id="2" name="Picture 1" descr="bonanz_03603_003_1706162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3295936" y="-1008719"/>
            <a:ext cx="1143000" cy="7545015"/>
          </a:xfrm>
          <a:prstGeom prst="rect">
            <a:avLst/>
          </a:prstGeom>
        </p:spPr>
      </p:pic>
      <p:sp>
        <p:nvSpPr>
          <p:cNvPr id="45057" name="Rectangle 2"/>
          <p:cNvSpPr>
            <a:spLocks noGrp="1" noChangeArrowheads="1"/>
          </p:cNvSpPr>
          <p:nvPr>
            <p:ph type="title"/>
          </p:nvPr>
        </p:nvSpPr>
        <p:spPr>
          <a:xfrm>
            <a:off x="887016" y="131416"/>
            <a:ext cx="5904656" cy="620712"/>
          </a:xfrm>
          <a:ln/>
        </p:spPr>
        <p:txBody>
          <a:bodyPr/>
          <a:lstStyle/>
          <a:p>
            <a:r>
              <a:rPr lang="en-US" dirty="0">
                <a:solidFill>
                  <a:schemeClr val="accent2"/>
                </a:solidFill>
              </a:rPr>
              <a:t>16 June 2017/DOY 167 </a:t>
            </a:r>
            <a:br>
              <a:rPr lang="en-US" dirty="0">
                <a:solidFill>
                  <a:schemeClr val="accent2"/>
                </a:solidFill>
              </a:rPr>
            </a:br>
            <a:r>
              <a:rPr lang="en-US" dirty="0">
                <a:solidFill>
                  <a:schemeClr val="accent2"/>
                </a:solidFill>
              </a:rPr>
              <a:t>Southwest Alaska</a:t>
            </a:r>
            <a:endParaRPr lang="en-US" dirty="0">
              <a:latin typeface="Arial" charset="0"/>
              <a:ea typeface="ＭＳ Ｐゴシック" charset="0"/>
              <a:cs typeface="ＭＳ Ｐゴシック" charset="0"/>
            </a:endParaRPr>
          </a:p>
        </p:txBody>
      </p:sp>
      <p:sp>
        <p:nvSpPr>
          <p:cNvPr id="4" name="TextBox 3"/>
          <p:cNvSpPr txBox="1"/>
          <p:nvPr/>
        </p:nvSpPr>
        <p:spPr>
          <a:xfrm>
            <a:off x="94928" y="968152"/>
            <a:ext cx="5616624" cy="861774"/>
          </a:xfrm>
          <a:prstGeom prst="rect">
            <a:avLst/>
          </a:prstGeom>
          <a:noFill/>
        </p:spPr>
        <p:txBody>
          <a:bodyPr wrap="square" rtlCol="0">
            <a:spAutoFit/>
          </a:bodyPr>
          <a:lstStyle/>
          <a:p>
            <a:pPr algn="l"/>
            <a:r>
              <a:rPr lang="en-US" sz="1800" dirty="0" smtClean="0"/>
              <a:t>UAVSAR Quick</a:t>
            </a:r>
            <a:r>
              <a:rPr lang="en-US" sz="1800" dirty="0"/>
              <a:t>-look </a:t>
            </a:r>
            <a:r>
              <a:rPr lang="en-US" sz="1800" dirty="0" smtClean="0"/>
              <a:t>products</a:t>
            </a:r>
            <a:endParaRPr lang="en-US" sz="1800" dirty="0"/>
          </a:p>
          <a:p>
            <a:pPr algn="l">
              <a:spcAft>
                <a:spcPts val="0"/>
              </a:spcAft>
            </a:pPr>
            <a:r>
              <a:rPr lang="en-US" sz="1600" dirty="0" smtClean="0">
                <a:ea typeface="Calibri" charset="0"/>
              </a:rPr>
              <a:t>A. Line </a:t>
            </a:r>
            <a:r>
              <a:rPr lang="en-US" sz="1600" dirty="0">
                <a:ea typeface="Calibri" charset="0"/>
              </a:rPr>
              <a:t>7, ID 03603: BNZ LTER 1</a:t>
            </a:r>
          </a:p>
          <a:p>
            <a:pPr algn="l">
              <a:spcAft>
                <a:spcPts val="0"/>
              </a:spcAft>
            </a:pPr>
            <a:r>
              <a:rPr lang="en-US" sz="1600" dirty="0" smtClean="0">
                <a:ea typeface="Calibri" charset="0"/>
              </a:rPr>
              <a:t>B. Line </a:t>
            </a:r>
            <a:r>
              <a:rPr lang="en-US" sz="1600" dirty="0">
                <a:ea typeface="Calibri" charset="0"/>
              </a:rPr>
              <a:t>8, ID 03604: BNZ LTER 2</a:t>
            </a:r>
          </a:p>
        </p:txBody>
      </p:sp>
      <p:sp>
        <p:nvSpPr>
          <p:cNvPr id="9" name="TextBox 8"/>
          <p:cNvSpPr txBox="1"/>
          <p:nvPr/>
        </p:nvSpPr>
        <p:spPr>
          <a:xfrm>
            <a:off x="5911831" y="968152"/>
            <a:ext cx="2752049" cy="400110"/>
          </a:xfrm>
          <a:prstGeom prst="rect">
            <a:avLst/>
          </a:prstGeom>
          <a:noFill/>
        </p:spPr>
        <p:txBody>
          <a:bodyPr wrap="none" rtlCol="0">
            <a:spAutoFit/>
          </a:bodyPr>
          <a:lstStyle/>
          <a:p>
            <a:pPr algn="r"/>
            <a:r>
              <a:rPr lang="en-US" i="1" dirty="0" smtClean="0">
                <a:solidFill>
                  <a:srgbClr val="0000FF"/>
                </a:solidFill>
              </a:rPr>
              <a:t>Joanne Shimada, JPL</a:t>
            </a:r>
            <a:endParaRPr lang="en-US" i="1" dirty="0">
              <a:solidFill>
                <a:srgbClr val="0000FF"/>
              </a:solidFill>
            </a:endParaRPr>
          </a:p>
        </p:txBody>
      </p:sp>
      <p:sp>
        <p:nvSpPr>
          <p:cNvPr id="18" name="TextBox 17"/>
          <p:cNvSpPr txBox="1"/>
          <p:nvPr/>
        </p:nvSpPr>
        <p:spPr>
          <a:xfrm>
            <a:off x="94928" y="2201416"/>
            <a:ext cx="360370" cy="400110"/>
          </a:xfrm>
          <a:prstGeom prst="rect">
            <a:avLst/>
          </a:prstGeom>
          <a:noFill/>
        </p:spPr>
        <p:txBody>
          <a:bodyPr wrap="none" rtlCol="0">
            <a:spAutoFit/>
          </a:bodyPr>
          <a:lstStyle/>
          <a:p>
            <a:r>
              <a:rPr lang="en-US" b="1" dirty="0" smtClean="0">
                <a:solidFill>
                  <a:srgbClr val="FFFFFF"/>
                </a:solidFill>
              </a:rPr>
              <a:t>A</a:t>
            </a:r>
            <a:endParaRPr lang="en-US" b="1" dirty="0">
              <a:solidFill>
                <a:srgbClr val="FFFFFF"/>
              </a:solidFill>
            </a:endParaRPr>
          </a:p>
        </p:txBody>
      </p:sp>
      <p:sp>
        <p:nvSpPr>
          <p:cNvPr id="19" name="TextBox 18"/>
          <p:cNvSpPr txBox="1"/>
          <p:nvPr/>
        </p:nvSpPr>
        <p:spPr>
          <a:xfrm>
            <a:off x="94928" y="3425552"/>
            <a:ext cx="369888" cy="400110"/>
          </a:xfrm>
          <a:prstGeom prst="rect">
            <a:avLst/>
          </a:prstGeom>
          <a:noFill/>
        </p:spPr>
        <p:txBody>
          <a:bodyPr wrap="none" rtlCol="0">
            <a:spAutoFit/>
          </a:bodyPr>
          <a:lstStyle/>
          <a:p>
            <a:r>
              <a:rPr lang="en-US" b="1" dirty="0" smtClean="0">
                <a:solidFill>
                  <a:srgbClr val="FFFFFF"/>
                </a:solidFill>
              </a:rPr>
              <a:t>B</a:t>
            </a:r>
            <a:endParaRPr lang="en-US" b="1" dirty="0">
              <a:solidFill>
                <a:srgbClr val="FFFFFF"/>
              </a:solidFill>
            </a:endParaRPr>
          </a:p>
        </p:txBody>
      </p:sp>
      <p:sp>
        <p:nvSpPr>
          <p:cNvPr id="14" name="TextBox 13"/>
          <p:cNvSpPr txBox="1"/>
          <p:nvPr/>
        </p:nvSpPr>
        <p:spPr>
          <a:xfrm>
            <a:off x="238944" y="4784576"/>
            <a:ext cx="8136904" cy="830997"/>
          </a:xfrm>
          <a:prstGeom prst="rect">
            <a:avLst/>
          </a:prstGeom>
          <a:noFill/>
        </p:spPr>
        <p:txBody>
          <a:bodyPr wrap="square" rtlCol="0">
            <a:spAutoFit/>
          </a:bodyPr>
          <a:lstStyle/>
          <a:p>
            <a:pPr algn="l">
              <a:spcAft>
                <a:spcPts val="0"/>
              </a:spcAft>
            </a:pPr>
            <a:r>
              <a:rPr lang="en-US" sz="1600" dirty="0" smtClean="0">
                <a:ea typeface="Calibri" charset="0"/>
              </a:rPr>
              <a:t>These lines cover the upland forest, fen, bog and flood plain areas of the NSF Bonanza Creek Long-term Ecological Research site southwest of Fairbanks along the Tanana River</a:t>
            </a:r>
            <a:endParaRPr lang="en-US" sz="1600" dirty="0">
              <a:ea typeface="Calibri" charset="0"/>
            </a:endParaRPr>
          </a:p>
        </p:txBody>
      </p:sp>
    </p:spTree>
    <p:extLst>
      <p:ext uri="{BB962C8B-B14F-4D97-AF65-F5344CB8AC3E}">
        <p14:creationId xmlns:p14="http://schemas.microsoft.com/office/powerpoint/2010/main" val="15046062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86210" tIns="43105" rIns="86210" bIns="43105" numCol="1" anchor="t" anchorCtr="0" compatLnSpc="1">
        <a:prstTxWarp prst="textNoShape">
          <a:avLst/>
        </a:prstTxWarp>
        <a:spAutoFit/>
      </a:bodyPr>
      <a:lstStyle>
        <a:defPPr marL="0" marR="0" indent="0" algn="ctr" defTabSz="862013"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25"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86210" tIns="43105" rIns="86210" bIns="43105" numCol="1" anchor="t" anchorCtr="0" compatLnSpc="1">
        <a:prstTxWarp prst="textNoShape">
          <a:avLst/>
        </a:prstTxWarp>
        <a:spAutoFit/>
      </a:bodyPr>
      <a:lstStyle>
        <a:defPPr marL="0" marR="0" indent="0" algn="ctr" defTabSz="862013"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25"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2080590562</TotalTime>
  <Words>603</Words>
  <Application>Microsoft Macintosh PowerPoint</Application>
  <PresentationFormat>Custom</PresentationFormat>
  <Paragraphs>110</Paragraphs>
  <Slides>9</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Default Design</vt:lpstr>
      <vt:lpstr>Photo Editor Photo</vt:lpstr>
      <vt:lpstr>PowerPoint Presentation</vt:lpstr>
      <vt:lpstr>16 June 2017/DOY 167  Southwest Alaska</vt:lpstr>
      <vt:lpstr>16 June 2017/DOY 167  Southwest Alaska</vt:lpstr>
      <vt:lpstr>16 June 2017/DOY 167  72-Hour Look Ahead</vt:lpstr>
      <vt:lpstr>16 June 2017/DOY 167  Southwest Alaska</vt:lpstr>
      <vt:lpstr>16 June 2017/DOY 167  Southwest Alaska</vt:lpstr>
      <vt:lpstr>16 June 2017/DOY 167  Southwest Alaska</vt:lpstr>
      <vt:lpstr>16 June 2017/DOY 167  Southwest Alaska</vt:lpstr>
      <vt:lpstr>16 June 2017/DOY 167  Southwest Alaska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cp:lastModifiedBy>Leanne Kendig</cp:lastModifiedBy>
  <cp:revision>3521</cp:revision>
  <cp:lastPrinted>2012-09-27T19:06:18Z</cp:lastPrinted>
  <dcterms:created xsi:type="dcterms:W3CDTF">2011-01-14T21:06:41Z</dcterms:created>
  <dcterms:modified xsi:type="dcterms:W3CDTF">2017-06-27T13:05:33Z</dcterms:modified>
</cp:coreProperties>
</file>